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b634b9d0e8e476c" /><Relationship Type="http://schemas.openxmlformats.org/officeDocument/2006/relationships/extended-properties" Target="/docProps/app.xml" Id="Rd94c29b3b2944b5a" /><Relationship Type="http://schemas.openxmlformats.org/officeDocument/2006/relationships/officeDocument" Target="/ppt/presentation.xml" Id="R4ac210e084f7481a" /></Relationships>
</file>

<file path=ppt/presentation.xml><?xml version="1.0" encoding="utf-8"?>
<p:presentation xmlns:p="http://schemas.openxmlformats.org/presentationml/2006/main">
  <p:sldMasterIdLst>
    <p:sldMasterId xmlns:r="http://schemas.openxmlformats.org/officeDocument/2006/relationships" id="2147483648" r:id="Ra61a5948063c4f66"/>
  </p:sldMasterIdLst>
  <p:notesMasterIdLst>
    <p:notesMasterId xmlns:r="http://schemas.openxmlformats.org/officeDocument/2006/relationships" r:id="Re849628c84194112"/>
  </p:notesMasterIdLst>
  <p:sldIdLst>
    <p:sldId xmlns:r="http://schemas.openxmlformats.org/officeDocument/2006/relationships" id="256" r:id="R1c03315f6f154af7"/>
    <p:sldId xmlns:r="http://schemas.openxmlformats.org/officeDocument/2006/relationships" id="257" r:id="R349535212b5543bc"/>
    <p:sldId xmlns:r="http://schemas.openxmlformats.org/officeDocument/2006/relationships" id="258" r:id="R9f4c171a97b942dd"/>
    <p:sldId xmlns:r="http://schemas.openxmlformats.org/officeDocument/2006/relationships" id="259" r:id="R17cbc0c8d4cb4e77"/>
    <p:sldId xmlns:r="http://schemas.openxmlformats.org/officeDocument/2006/relationships" id="260" r:id="Rea8f6bceb0d843a5"/>
    <p:sldId xmlns:r="http://schemas.openxmlformats.org/officeDocument/2006/relationships" id="261" r:id="R67a0ac29866b4d8d"/>
    <p:sldId xmlns:r="http://schemas.openxmlformats.org/officeDocument/2006/relationships" id="262" r:id="Rb6c26412baec4afb"/>
    <p:sldId xmlns:r="http://schemas.openxmlformats.org/officeDocument/2006/relationships" id="263" r:id="R0fc9d5d02ea54724"/>
    <p:sldId xmlns:r="http://schemas.openxmlformats.org/officeDocument/2006/relationships" id="264" r:id="R1b2a854f513e4c2b"/>
    <p:sldId xmlns:r="http://schemas.openxmlformats.org/officeDocument/2006/relationships" id="265" r:id="Rc68b9b62fae84b75"/>
    <p:sldId xmlns:r="http://schemas.openxmlformats.org/officeDocument/2006/relationships" id="266" r:id="R30deb1ace9e94d91"/>
    <p:sldId xmlns:r="http://schemas.openxmlformats.org/officeDocument/2006/relationships" id="267" r:id="R448b932aa4574518"/>
    <p:sldId xmlns:r="http://schemas.openxmlformats.org/officeDocument/2006/relationships" id="268" r:id="R8619be2a6c5247d1"/>
    <p:sldId xmlns:r="http://schemas.openxmlformats.org/officeDocument/2006/relationships" id="269" r:id="R0eca7a734bc04f2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4e1875fbeb14ed9" /><Relationship Type="http://schemas.openxmlformats.org/officeDocument/2006/relationships/slideMaster" Target="/ppt/slideMasters/slideMaster1.xml" Id="Ra61a5948063c4f66" /><Relationship Type="http://schemas.openxmlformats.org/officeDocument/2006/relationships/notesMaster" Target="/ppt/notesMasters/notesMaster1.xml" Id="Re849628c84194112" /><Relationship Type="http://schemas.openxmlformats.org/officeDocument/2006/relationships/presProps" Target="/ppt/presProps.xml" Id="R5d737aa9aa894536" /><Relationship Type="http://schemas.openxmlformats.org/officeDocument/2006/relationships/tableStyles" Target="/ppt/tableStyles.xml" Id="Rdf666dd6739a4d46" /><Relationship Type="http://schemas.openxmlformats.org/officeDocument/2006/relationships/slide" Target="/ppt/slides/slide1.xml" Id="R1c03315f6f154af7" /><Relationship Type="http://schemas.openxmlformats.org/officeDocument/2006/relationships/slide" Target="/ppt/slides/slide2.xml" Id="R349535212b5543bc" /><Relationship Type="http://schemas.openxmlformats.org/officeDocument/2006/relationships/slide" Target="/ppt/slides/slide3.xml" Id="R9f4c171a97b942dd" /><Relationship Type="http://schemas.openxmlformats.org/officeDocument/2006/relationships/slide" Target="/ppt/slides/slide4.xml" Id="R17cbc0c8d4cb4e77" /><Relationship Type="http://schemas.openxmlformats.org/officeDocument/2006/relationships/slide" Target="/ppt/slides/slide5.xml" Id="Rea8f6bceb0d843a5" /><Relationship Type="http://schemas.openxmlformats.org/officeDocument/2006/relationships/slide" Target="/ppt/slides/slide6.xml" Id="R67a0ac29866b4d8d" /><Relationship Type="http://schemas.openxmlformats.org/officeDocument/2006/relationships/slide" Target="/ppt/slides/slide7.xml" Id="Rb6c26412baec4afb" /><Relationship Type="http://schemas.openxmlformats.org/officeDocument/2006/relationships/slide" Target="/ppt/slides/slide8.xml" Id="R0fc9d5d02ea54724" /><Relationship Type="http://schemas.openxmlformats.org/officeDocument/2006/relationships/slide" Target="/ppt/slides/slide9.xml" Id="R1b2a854f513e4c2b" /><Relationship Type="http://schemas.openxmlformats.org/officeDocument/2006/relationships/slide" Target="/ppt/slides/slide10.xml" Id="Rc68b9b62fae84b75" /><Relationship Type="http://schemas.openxmlformats.org/officeDocument/2006/relationships/slide" Target="/ppt/slides/slide11.xml" Id="R30deb1ace9e94d91" /><Relationship Type="http://schemas.openxmlformats.org/officeDocument/2006/relationships/slide" Target="/ppt/slides/slide12.xml" Id="R448b932aa4574518" /><Relationship Type="http://schemas.openxmlformats.org/officeDocument/2006/relationships/slide" Target="/ppt/slides/slide13.xml" Id="R8619be2a6c5247d1" /><Relationship Type="http://schemas.openxmlformats.org/officeDocument/2006/relationships/slide" Target="/ppt/slides/slide14.xml" Id="R0eca7a734bc04f2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6953aadb7141b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eae19dddbf49b6" /><Relationship Type="http://schemas.openxmlformats.org/officeDocument/2006/relationships/notesMaster" Target="/ppt/notesMasters/notesMaster1.xml" Id="Rbe8d9fd68fbf4b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0920fbe2f34d4dcd" /><Relationship Type="http://schemas.openxmlformats.org/officeDocument/2006/relationships/notesMaster" Target="/ppt/notesMasters/notesMaster1.xml" Id="R5a864b728e594e85"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fc96b1ff1c46e6" /><Relationship Type="http://schemas.openxmlformats.org/officeDocument/2006/relationships/notesMaster" Target="/ppt/notesMasters/notesMaster1.xml" Id="Raed09fca81cc4f3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77c36852a04186" /><Relationship Type="http://schemas.openxmlformats.org/officeDocument/2006/relationships/notesMaster" Target="/ppt/notesMasters/notesMaster1.xml" Id="R7619ee278e3143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6b14cc3c87174dce" /><Relationship Type="http://schemas.openxmlformats.org/officeDocument/2006/relationships/notesMaster" Target="/ppt/notesMasters/notesMaster1.xml" Id="Rb4a05e1cee874c9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95a44a1008425a" /><Relationship Type="http://schemas.openxmlformats.org/officeDocument/2006/relationships/notesMaster" Target="/ppt/notesMasters/notesMaster1.xml" Id="R75561fbcdfe7477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21ad65ceeff4329" /><Relationship Type="http://schemas.openxmlformats.org/officeDocument/2006/relationships/notesMaster" Target="/ppt/notesMasters/notesMaster1.xml" Id="Rc7400351e21f4e5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76eb2bf66814646" /><Relationship Type="http://schemas.openxmlformats.org/officeDocument/2006/relationships/notesMaster" Target="/ppt/notesMasters/notesMaster1.xml" Id="Rc4db1a885cab4714"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65789f7f494f59" /><Relationship Type="http://schemas.openxmlformats.org/officeDocument/2006/relationships/notesMaster" Target="/ppt/notesMasters/notesMaster1.xml" Id="Rb9aa516762f54d3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69f53b897c94e1d" /><Relationship Type="http://schemas.openxmlformats.org/officeDocument/2006/relationships/notesMaster" Target="/ppt/notesMasters/notesMaster1.xml" Id="Ra1c532ded95c413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59ab0f1a3b6417c" /><Relationship Type="http://schemas.openxmlformats.org/officeDocument/2006/relationships/notesMaster" Target="/ppt/notesMasters/notesMaster1.xml" Id="R94c93247d5364d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1c15124db3e42fc" /><Relationship Type="http://schemas.openxmlformats.org/officeDocument/2006/relationships/notesMaster" Target="/ppt/notesMasters/notesMaster1.xml" Id="R532e98ddbaf946a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623a2cb05864c8e" /><Relationship Type="http://schemas.openxmlformats.org/officeDocument/2006/relationships/notesMaster" Target="/ppt/notesMasters/notesMaster1.xml" Id="R8e5f0508ff40473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8229a9524d4ef5" /><Relationship Type="http://schemas.openxmlformats.org/officeDocument/2006/relationships/notesMaster" Target="/ppt/notesMasters/notesMaster1.xml" Id="R9d370f5dc619425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 minutes.</a:t>
            </a:r>
          </a:p>
          <a:p xmlns:a="http://schemas.openxmlformats.org/drawingml/2006/main">
            <a:r>
              <a:t/>
            </a:r>
          </a:p>
          <a:p xmlns:a="http://schemas.openxmlformats.org/drawingml/2006/main">
            <a:r>
              <a:t>Welcome everyone. Confirm audio and that students have access to their software instructions. This session is designed for 48 minutes of presentation and demonstration, followed by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a:t>
            </a:r>
          </a:p>
          <a:p xmlns:a="http://schemas.openxmlformats.org/drawingml/2006/main">
            <a:r>
              <a:t/>
            </a:r>
          </a:p>
          <a:p xmlns:a="http://schemas.openxmlformats.org/drawingml/2006/main">
            <a:r>
              <a:t>Introduce yourself in your own words. Explain your experience and how students can ask for support. Add your personal reason for teaching if you wish. Do not imply a credential that has not been supplied. Source: Amy’s approved slide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a:t>
            </a:r>
          </a:p>
          <a:p xmlns:a="http://schemas.openxmlformats.org/drawingml/2006/main">
            <a:r>
              <a:t/>
            </a:r>
          </a:p>
          <a:p xmlns:a="http://schemas.openxmlformats.org/drawingml/2006/main">
            <a:r>
              <a:t>Share why this work matters to you. Accuracy, eligibility and privacy take priority over promises of a refund. Ask students what motivated them to join. Source: approved company messaging.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a:t>
            </a:r>
          </a:p>
          <a:p xmlns:a="http://schemas.openxmlformats.org/drawingml/2006/main">
            <a:r>
              <a:t/>
            </a:r>
          </a:p>
          <a:p xmlns:a="http://schemas.openxmlformats.org/drawingml/2006/main">
            <a:r>
              <a:t>The office is planned, not secured. The 2,000-return figure is a growth target, not guaranteed volume. Distinguish this commission-based training team from proposed hourly storefront employees. Do not introduce lender financial projections into this lesson. Source: supplied Priority_One_Solutions_Business_Plan_65000(1).pdf and approved slide wording.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a:t>
            </a:r>
          </a:p>
          <a:p xmlns:a="http://schemas.openxmlformats.org/drawingml/2006/main">
            <a:r>
              <a:t/>
            </a:r>
          </a:p>
          <a:p xmlns:a="http://schemas.openxmlformats.org/drawingml/2006/main">
            <a:r>
              <a:t>Example approved by Amy: $500 preparation fee at a 60/40 split gives the preparer $300. The referring preparer receives $30, which is 10% of $300. Priority One retains $170 after paying the bonus. The recruited preparer’s commission is unchanged. This is a referral bonus on the preparer’s commission, not 10% of gross fees. Amy should explain administrative attribution and payout details without inventing terms. Source: Amy’s explicit instructions October 7,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a:t>
            </a:r>
          </a:p>
          <a:p xmlns:a="http://schemas.openxmlformats.org/drawingml/2006/main">
            <a:r>
              <a:t/>
            </a:r>
          </a:p>
          <a:p xmlns:a="http://schemas.openxmlformats.org/drawingml/2006/main">
            <a:r>
              <a:t>Today’s focus is software navigation and beginning a fictional practice return. Detailed due diligence will have its own lesson. Source: Priority One Tax Academy (1).pdf, Module 1, and approved slide wording.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4 minutes.</a:t>
            </a:r>
          </a:p>
          <a:p xmlns:a="http://schemas.openxmlformats.org/drawingml/2006/main">
            <a:r>
              <a:t/>
            </a:r>
          </a:p>
          <a:p xmlns:a="http://schemas.openxmlformats.org/drawingml/2006/main">
            <a:r>
              <a:t>Explain that software entry is only part of preparation. Ask: What would you do if a client’s answers conflict with their documents? Expected response: pause, ask reasonable follow-up questions, document and escalate unresolved issues. A later lesson covers Form 8867, applicable benefits and recordkeeping. Source: IRS https://www.irs.gov/tax-professionals/eitc-central/due-diligence-requirements-for-knowledge-and-recordkeeping, reviewed October 7,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a:t>
            </a:r>
          </a:p>
          <a:p xmlns:a="http://schemas.openxmlformats.org/drawingml/2006/main">
            <a:r>
              <a:t/>
            </a:r>
          </a:p>
          <a:p xmlns:a="http://schemas.openxmlformats.org/drawingml/2006/main">
            <a:r>
              <a:t>Company expectations: use fictional information during demonstrations. Do not display passwords, identification or live taxpayer data when screen sharing. These introductory practices do not replace the company’s full security procedures. Source: approved company policies and supplied meeting checklist.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a:t>
            </a:r>
          </a:p>
          <a:p xmlns:a="http://schemas.openxmlformats.org/drawingml/2006/main">
            <a:r>
              <a:t/>
            </a:r>
          </a:p>
          <a:p xmlns:a="http://schemas.openxmlformats.org/drawingml/2006/main">
            <a:r>
              <a:t>Explain client-facing use. Demonstrate with fictional information only. QR and hyperlink both target https://taxestogo.com/App/Download/78285. A download alone does not complete intake: verify the client connection and receipt of documents using the company’s configured workflow. Provider security information: https://www.taxestogo.com/privacy. App description: https://www.taxestogo.com/. Reviewed October 7,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a:t>
            </a:r>
          </a:p>
          <a:p xmlns:a="http://schemas.openxmlformats.org/drawingml/2006/main">
            <a:r>
              <a:t/>
            </a:r>
          </a:p>
          <a:p xmlns:a="http://schemas.openxmlformats.org/drawingml/2006/main">
            <a:r>
              <a:t>Staff-only QR and hyperlink use Amy’s exact supplied company URL. The QR does not contain credentials or bypass authentication. Do not display passwords during demonstration. Before class, confirm with the CloudTaxOffice provider which training environment and test identifiers are supported. The supplied URL alone does not verify training functionality.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7 minutes.</a:t>
            </a:r>
          </a:p>
          <a:p xmlns:a="http://schemas.openxmlformats.org/drawingml/2006/main">
            <a:r>
              <a:t/>
            </a:r>
          </a:p>
          <a:p xmlns:a="http://schemas.openxmlformats.org/drawingml/2006/main">
            <a:r>
              <a:t>Live demonstration. Use Amy’s confirmed practice environment and actual interface. These are navigation goals, not verified exact menu labels. Allow students to follow along. If training access is not ready, demonstrate a provider-approved environment and defer hands-on entry. No live transmission.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10 minutes.</a:t>
            </a:r>
          </a:p>
          <a:p xmlns:a="http://schemas.openxmlformats.org/drawingml/2006/main">
            <a:r>
              <a:t/>
            </a:r>
          </a:p>
          <a:p xmlns:a="http://schemas.openxmlformats.org/drawingml/2006/main">
            <a:r>
              <a:t>Use one fictional scenario with a separate practice return for each student. Do not let multiple students edit one shared return. Confirm provider-approved training identifiers and setup before class. TaxSlayer exercises and answer keys: https://www.taxslayerpro.com/education/practice-tax-returns. Match the software tax year to the exercise year. This deck does not supply a completed scenario or test identifiers. Do not submit to a live filing queue.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 minutes.</a:t>
            </a:r>
          </a:p>
          <a:p xmlns:a="http://schemas.openxmlformats.org/drawingml/2006/main">
            <a:r>
              <a:t/>
            </a:r>
          </a:p>
          <a:p xmlns:a="http://schemas.openxmlformats.org/drawingml/2006/main">
            <a:r>
              <a:t>Confirm what was actually assigned and how students can schedule calls. If the practice environment remains unavailable, assign login checks and questions only. Recap the key steps.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Presentation and demonstration total 48 minutes. Use the remaining portion of the 7–8:30 PM Central session for questions and support. Contact Amy at amy@priorityonetaxsolutions.com.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e7693f1b71d422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63ec2828b8246e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69de42e5d404a7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3619a33b06a438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8d4f3e29e83496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0a59cc606cc4ca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6DBA919-ABD1-4263-8CDF-52A74E9D34F0}"/>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9280119-28FC-449B-9FAD-E28384DB562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E15F5F1B-5A1D-4158-B8A5-65610164D72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7643A07B-4AF1-4240-A604-9B1307E61D6D}"/>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0FF73640-0F2A-4573-BF2B-B4D6DE1CE38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0A6DF678-9A9B-428E-A530-FDCDAA6A8A5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AFC587F-1D41-4EBC-88E8-E82E43417B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32A4C3C0-10C1-4A99-9AF0-1E64D81A691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C2AE3BA2-031E-40FC-A9FD-52D1BB41C77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B051DB8-BB63-46C1-997F-2033BC13BA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0C2970E2-BC01-4A2A-8B49-7F286B2405A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2F079755-5B7E-4138-8812-8F54A4C2095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6F6C7AF-3683-4A6C-AB84-341E0272D6B6}"/>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881D883-5B5C-40CE-B03F-DD24D9A71D5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15CDD7E8-45DB-4237-BCC3-67B7A1A3BA3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edce727ecf041ca" /><Relationship Type="http://schemas.openxmlformats.org/officeDocument/2006/relationships/slideLayout" Target="/ppt/slideLayouts/slideLayout1.xml" Id="Re92a64025fb447b0" /><Relationship Type="http://schemas.openxmlformats.org/officeDocument/2006/relationships/slideLayout" Target="/ppt/slideLayouts/slideLayout2.xml" Id="R004397bbce2f49b2" /><Relationship Type="http://schemas.openxmlformats.org/officeDocument/2006/relationships/slideLayout" Target="/ppt/slideLayouts/slideLayout3.xml" Id="Rb2bdc8148f5044b9" /><Relationship Type="http://schemas.openxmlformats.org/officeDocument/2006/relationships/slideLayout" Target="/ppt/slideLayouts/slideLayout4.xml" Id="R5479a513333a460f" /><Relationship Type="http://schemas.openxmlformats.org/officeDocument/2006/relationships/slideLayout" Target="/ppt/slideLayouts/slideLayout5.xml" Id="R98b3dda43df84e98" /><Relationship Type="http://schemas.openxmlformats.org/officeDocument/2006/relationships/slideLayout" Target="/ppt/slideLayouts/slideLayout6.xml" Id="R3b88015f1c5a443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92a64025fb447b0"/>
    <p:sldLayoutId xmlns:r="http://schemas.openxmlformats.org/officeDocument/2006/relationships" id="2147483650" r:id="R004397bbce2f49b2"/>
    <p:sldLayoutId xmlns:r="http://schemas.openxmlformats.org/officeDocument/2006/relationships" id="2147483651" r:id="Rb2bdc8148f5044b9"/>
    <p:sldLayoutId xmlns:r="http://schemas.openxmlformats.org/officeDocument/2006/relationships" id="2147483652" r:id="R5479a513333a460f"/>
    <p:sldLayoutId xmlns:r="http://schemas.openxmlformats.org/officeDocument/2006/relationships" id="2147483653" r:id="R98b3dda43df84e98"/>
    <p:sldLayoutId xmlns:r="http://schemas.openxmlformats.org/officeDocument/2006/relationships" id="2147483654" r:id="R3b88015f1c5a443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5810e092f984097" /><Relationship Type="http://schemas.openxmlformats.org/officeDocument/2006/relationships/image" Target="/ppt/media/image.png" Id="R6d8623f286da473d" /><Relationship Type="http://schemas.openxmlformats.org/officeDocument/2006/relationships/notesSlide" Target="/ppt/notesSlides/notesSlide1.xml" Id="Rf10db7b730614a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36efd622ae041d0" /><Relationship Type="http://schemas.openxmlformats.org/officeDocument/2006/relationships/notesSlide" Target="/ppt/notesSlides/notesSlide2.xml" Id="R593585578d4343a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c5cf1088a514a91" /><Relationship Type="http://schemas.openxmlformats.org/officeDocument/2006/relationships/notesSlide" Target="/ppt/notesSlides/notesSlide3.xml" Id="Rdabf2f239efa49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5676ffa04394597" /><Relationship Type="http://schemas.openxmlformats.org/officeDocument/2006/relationships/notesSlide" Target="/ppt/notesSlides/notesSlide4.xml" Id="R63cf7a8d8bf749a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9e26c3192244935" /><Relationship Type="http://schemas.openxmlformats.org/officeDocument/2006/relationships/notesSlide" Target="/ppt/notesSlides/notesSlide5.xml" Id="R20f560eca1a249f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8b862026f464d6f" /><Relationship Type="http://schemas.openxmlformats.org/officeDocument/2006/relationships/notesSlide" Target="/ppt/notesSlides/notesSlide6.xml" Id="R85c5a618cd334b4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7342091e4fa40c6" /><Relationship Type="http://schemas.openxmlformats.org/officeDocument/2006/relationships/notesSlide" Target="/ppt/notesSlides/notesSlide7.xml" Id="Re9cb5cfe8bea434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efe62111f2642b4" /><Relationship Type="http://schemas.openxmlformats.org/officeDocument/2006/relationships/notesSlide" Target="/ppt/notesSlides/notesSlide8.xml" Id="R794d6798692e4d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e61feb9534a49d8" /><Relationship Type="http://schemas.openxmlformats.org/officeDocument/2006/relationships/image" Target="/ppt/media/image2.png" Id="R17a5967b53b94ef7" /><Relationship Type="http://schemas.openxmlformats.org/officeDocument/2006/relationships/hyperlink" Target="https://taxestogo.com/App/Download/78285" TargetMode="External" Id="Re499074bf6ef4b9c" /><Relationship Type="http://schemas.openxmlformats.org/officeDocument/2006/relationships/notesSlide" Target="/ppt/notesSlides/notesSlide9.xml" Id="R1940ac611dff412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46264e1e8634f18" /><Relationship Type="http://schemas.openxmlformats.org/officeDocument/2006/relationships/image" Target="/ppt/media/image3.png" Id="Ra07a165145d447c0" /><Relationship Type="http://schemas.openxmlformats.org/officeDocument/2006/relationships/hyperlink" Target="https://elitets.cloudtaxoffice.com/proavalon/CoreLink/Index?ReturnUrl=%2fproavalon%2fHome%2fMainMenu" TargetMode="External" Id="Ra8683d3fa97a476f" /><Relationship Type="http://schemas.openxmlformats.org/officeDocument/2006/relationships/notesSlide" Target="/ppt/notesSlides/notesSlide10.xml" Id="R94172775f719470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7e990b535c841bf" /><Relationship Type="http://schemas.openxmlformats.org/officeDocument/2006/relationships/notesSlide" Target="/ppt/notesSlides/notesSlide11.xml" Id="R11eab96c0ecd4c8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515faeb55104432" /><Relationship Type="http://schemas.openxmlformats.org/officeDocument/2006/relationships/notesSlide" Target="/ppt/notesSlides/notesSlide12.xml" Id="R3311fc7893ce4f8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0070e2f338b4a73" /><Relationship Type="http://schemas.openxmlformats.org/officeDocument/2006/relationships/notesSlide" Target="/ppt/notesSlides/notesSlide13.xml" Id="R04f7f19efe61480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1bf14d7df2d45ca" /><Relationship Type="http://schemas.openxmlformats.org/officeDocument/2006/relationships/hyperlink" Target="mailto:amy@priorityonetaxsolutions.com" TargetMode="External" Id="Rf4bc32ff2f19464b" /><Relationship Type="http://schemas.openxmlformats.org/officeDocument/2006/relationships/notesSlide" Target="/ppt/notesSlides/notesSlide14.xml" Id="Re011a08b1d3d4bd6" /></Relationships>
</file>

<file path=ppt/slides/slide1.xml><?xml version="1.0" encoding="utf-8"?>
<p:sld xmlns:p="http://schemas.openxmlformats.org/presentationml/2006/main">
  <p:cSld>
    <p:bg>
      <p:bgPr>
        <a:solidFill xmlns:a="http://schemas.openxmlformats.org/drawingml/2006/main">
          <a:srgbClr val="302218"/>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d8623f286da473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C3C3E76-792F-4001-B8FC-F9E4FA6422A4}"/>
              </a:ext>
            </a:extLst>
          </p:cNvPr>
          <p:cNvSpPr>
            <a:spLocks xmlns:a="http://schemas.openxmlformats.org/drawingml/2006/main" noGrp="1"/>
          </p:cNvSpPr>
          <p:nvPr/>
        </p:nvSpPr>
        <p:spPr>
          <a:xfrm xmlns:a="http://schemas.openxmlformats.org/drawingml/2006/main">
            <a:off x="523875" y="619125"/>
            <a:ext cx="6238875"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00" b="0">
                <a:solidFill>
                  <a:srgbClr val="F7F3EC"/>
                </a:solidFill>
                <a:latin typeface="DejaVu Serif"/>
                <a:ea typeface="DejaVu Serif"/>
                <a:cs typeface="DejaVu Serif"/>
              </a:defRPr>
            </a:pPr>
            <a:r>
              <a:rPr sz="3900" b="0">
                <a:solidFill>
                  <a:srgbClr val="F7F3EC"/>
                </a:solidFill>
                <a:latin typeface="DejaVu Serif"/>
                <a:ea typeface="DejaVu Serif"/>
                <a:cs typeface="DejaVu Serif"/>
              </a:rPr>
              <a:t>Welcome to</a:t>
            </a:r>
          </a:p>
          <a:p xmlns:a="http://schemas.openxmlformats.org/drawingml/2006/main">
            <a:pPr>
              <a:buNone/>
              <a:defRPr sz="3900" b="0">
                <a:solidFill>
                  <a:srgbClr val="F7F3EC"/>
                </a:solidFill>
                <a:latin typeface="DejaVu Serif"/>
                <a:ea typeface="DejaVu Serif"/>
                <a:cs typeface="DejaVu Serif"/>
              </a:defRPr>
            </a:pPr>
            <a:r>
              <a:rPr sz="3900" b="0">
                <a:solidFill>
                  <a:srgbClr val="F7F3EC"/>
                </a:solidFill>
                <a:latin typeface="DejaVu Serif"/>
                <a:ea typeface="DejaVu Serif"/>
                <a:cs typeface="DejaVu Serif"/>
              </a:rPr>
              <a:t>Priority One</a:t>
            </a:r>
          </a:p>
          <a:p xmlns:a="http://schemas.openxmlformats.org/drawingml/2006/main">
            <a:pPr>
              <a:buNone/>
              <a:defRPr sz="3900" b="0">
                <a:solidFill>
                  <a:srgbClr val="F7F3EC"/>
                </a:solidFill>
                <a:latin typeface="DejaVu Serif"/>
                <a:ea typeface="DejaVu Serif"/>
                <a:cs typeface="DejaVu Serif"/>
              </a:defRPr>
            </a:pPr>
            <a:r>
              <a:rPr sz="3900" b="0">
                <a:solidFill>
                  <a:srgbClr val="F7F3EC"/>
                </a:solidFill>
                <a:latin typeface="DejaVu Serif"/>
                <a:ea typeface="DejaVu Serif"/>
                <a:cs typeface="DejaVu Serif"/>
              </a:rPr>
              <a:t>Tax Academy</a:t>
            </a:r>
          </a:p>
        </p:txBody>
      </p:sp>
      <p:sp>
        <p:nvSpPr>
          <p:cNvPr id="3" name="">
            <a:extLst xmlns:a="http://schemas.openxmlformats.org/drawingml/2006/main">
              <a:ext uri="{FF2B5EF4-FFF2-40B4-BE49-F238E27FC236}">
                <a16:creationId xmlns:a16="http://schemas.microsoft.com/office/drawing/2014/main" id="{BA2EAA6B-30AE-4191-BF2B-D4ED789FAC58}"/>
              </a:ext>
            </a:extLst>
          </p:cNvPr>
          <p:cNvSpPr>
            <a:spLocks xmlns:a="http://schemas.openxmlformats.org/drawingml/2006/main" noGrp="1"/>
          </p:cNvSpPr>
          <p:nvPr/>
        </p:nvSpPr>
        <p:spPr>
          <a:xfrm xmlns:a="http://schemas.openxmlformats.org/drawingml/2006/main">
            <a:off x="571500" y="3000375"/>
            <a:ext cx="609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0">
                <a:solidFill>
                  <a:srgbClr val="D5B565"/>
                </a:solidFill>
                <a:latin typeface="DejaVu Sans"/>
                <a:ea typeface="DejaVu Sans"/>
                <a:cs typeface="DejaVu Sans"/>
              </a:defRPr>
            </a:pPr>
            <a:r>
              <a:rPr sz="2400" b="0">
                <a:solidFill>
                  <a:srgbClr val="D5B565"/>
                </a:solidFill>
                <a:latin typeface="DejaVu Sans"/>
                <a:ea typeface="DejaVu Sans"/>
                <a:cs typeface="DejaVu Sans"/>
              </a:rPr>
              <a:t>Tax Preparer Training</a:t>
            </a:r>
          </a:p>
        </p:txBody>
      </p:sp>
      <p:sp>
        <p:nvSpPr>
          <p:cNvPr id="4" name="">
            <a:extLst xmlns:a="http://schemas.openxmlformats.org/drawingml/2006/main">
              <a:ext uri="{FF2B5EF4-FFF2-40B4-BE49-F238E27FC236}">
                <a16:creationId xmlns:a16="http://schemas.microsoft.com/office/drawing/2014/main" id="{926B7125-B987-42FB-9607-DABB917466C4}"/>
              </a:ext>
            </a:extLst>
          </p:cNvPr>
          <p:cNvSpPr>
            <a:spLocks xmlns:a="http://schemas.openxmlformats.org/drawingml/2006/main" noGrp="1"/>
          </p:cNvSpPr>
          <p:nvPr/>
        </p:nvSpPr>
        <p:spPr>
          <a:xfrm xmlns:a="http://schemas.openxmlformats.org/drawingml/2006/main">
            <a:off x="571500" y="4000500"/>
            <a:ext cx="4953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F7F3EC"/>
                </a:solidFill>
                <a:latin typeface="DejaVu Sans"/>
                <a:ea typeface="DejaVu Sans"/>
                <a:cs typeface="DejaVu Sans"/>
              </a:defRPr>
            </a:pPr>
            <a:r>
              <a:rPr sz="1725" b="0">
                <a:solidFill>
                  <a:srgbClr val="F7F3EC"/>
                </a:solidFill>
                <a:latin typeface="DejaVu Sans"/>
                <a:ea typeface="DejaVu Sans"/>
                <a:cs typeface="DejaVu Sans"/>
              </a:rPr>
              <a:t>Amy Willingham</a:t>
            </a:r>
          </a:p>
          <a:p xmlns:a="http://schemas.openxmlformats.org/drawingml/2006/main">
            <a:pPr>
              <a:buNone/>
              <a:defRPr sz="1725" b="0">
                <a:solidFill>
                  <a:srgbClr val="F7F3EC"/>
                </a:solidFill>
                <a:latin typeface="DejaVu Sans"/>
                <a:ea typeface="DejaVu Sans"/>
                <a:cs typeface="DejaVu Sans"/>
              </a:defRPr>
            </a:pPr>
            <a:r>
              <a:rPr sz="1725" b="0">
                <a:solidFill>
                  <a:srgbClr val="F7F3EC"/>
                </a:solidFill>
                <a:latin typeface="DejaVu Sans"/>
                <a:ea typeface="DejaVu Sans"/>
                <a:cs typeface="DejaVu Sans"/>
              </a:rPr>
              <a:t>Managing Partner</a:t>
            </a:r>
          </a:p>
          <a:p xmlns:a="http://schemas.openxmlformats.org/drawingml/2006/main">
            <a:pPr>
              <a:buNone/>
              <a:defRPr sz="1725" b="0">
                <a:solidFill>
                  <a:srgbClr val="F7F3EC"/>
                </a:solidFill>
                <a:latin typeface="DejaVu Sans"/>
                <a:ea typeface="DejaVu Sans"/>
                <a:cs typeface="DejaVu Sans"/>
              </a:defRPr>
            </a:pPr>
            <a:r>
              <a:rPr sz="1725" b="0">
                <a:solidFill>
                  <a:srgbClr val="F7F3EC"/>
                </a:solidFill>
                <a:latin typeface="DejaVu Sans"/>
                <a:ea typeface="DejaVu Sans"/>
                <a:cs typeface="DejaVu Sans"/>
              </a:rPr>
              <a:t>Priority One Solutions LLC</a:t>
            </a:r>
          </a:p>
          <a:p xmlns:a="http://schemas.openxmlformats.org/drawingml/2006/main">
            <a:pPr>
              <a:buNone/>
              <a:defRPr sz="1725" b="0">
                <a:solidFill>
                  <a:srgbClr val="F7F3EC"/>
                </a:solidFill>
                <a:latin typeface="DejaVu Sans"/>
                <a:ea typeface="DejaVu Sans"/>
                <a:cs typeface="DejaVu Sans"/>
              </a:defRPr>
            </a:pPr>
            <a:r>
              <a:rPr sz="1725" b="0">
                <a:solidFill>
                  <a:srgbClr val="F7F3EC"/>
                </a:solidFill>
                <a:latin typeface="DejaVu Sans"/>
                <a:ea typeface="DejaVu Sans"/>
                <a:cs typeface="DejaVu Sans"/>
              </a:rPr>
              <a:t>October 8, 2026</a:t>
            </a:r>
          </a:p>
        </p:txBody>
      </p:sp>
      <p:sp>
        <p:nvSpPr>
          <p:cNvPr id="5" name="">
            <a:extLst xmlns:a="http://schemas.openxmlformats.org/drawingml/2006/main">
              <a:ext uri="{FF2B5EF4-FFF2-40B4-BE49-F238E27FC236}">
                <a16:creationId xmlns:a16="http://schemas.microsoft.com/office/drawing/2014/main" id="{41A74B88-1347-4522-94EA-A5785BCF9D2F}"/>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6" name="">
            <a:extLst xmlns:a="http://schemas.openxmlformats.org/drawingml/2006/main">
              <a:ext uri="{FF2B5EF4-FFF2-40B4-BE49-F238E27FC236}">
                <a16:creationId xmlns:a16="http://schemas.microsoft.com/office/drawing/2014/main" id="{8CD5D9C2-DEBD-45D5-B89D-81263D164FD5}"/>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01</a:t>
            </a:r>
          </a:p>
        </p:txBody>
      </p:sp>
    </p:spTree>
    <p:extLst>
      <p:ext uri="{BB962C8B-B14F-4D97-AF65-F5344CB8AC3E}">
        <p14:creationId xmlns:p14="http://schemas.microsoft.com/office/powerpoint/2010/main" val="1625359604"/>
      </p:ext>
    </p:extLst>
  </p:cSld>
</p:sld>
</file>

<file path=ppt/slides/slide2.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8DD60E8-D6B8-4DA9-96AE-46F21FE7194A}"/>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Meet Amy Willingham</a:t>
            </a:r>
          </a:p>
        </p:txBody>
      </p:sp>
      <p:sp>
        <p:nvSpPr>
          <p:cNvPr id="2" name="">
            <a:extLst xmlns:a="http://schemas.openxmlformats.org/drawingml/2006/main">
              <a:ext uri="{FF2B5EF4-FFF2-40B4-BE49-F238E27FC236}">
                <a16:creationId xmlns:a16="http://schemas.microsoft.com/office/drawing/2014/main" id="{519ACCEB-C56B-4EC2-A1EE-653039F4ECAF}"/>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Managing Partner of Priority One Solutions LLC</a:t>
            </a:r>
          </a:p>
        </p:txBody>
      </p:sp>
      <p:sp>
        <p:nvSpPr>
          <p:cNvPr id="3" name="">
            <a:extLst xmlns:a="http://schemas.openxmlformats.org/drawingml/2006/main">
              <a:ext uri="{FF2B5EF4-FFF2-40B4-BE49-F238E27FC236}">
                <a16:creationId xmlns:a16="http://schemas.microsoft.com/office/drawing/2014/main" id="{B8E4DDCA-5DE7-4D17-A8E5-865305B9C435}"/>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13 years of tax preparation experience</a:t>
            </a:r>
          </a:p>
        </p:txBody>
      </p:sp>
      <p:sp>
        <p:nvSpPr>
          <p:cNvPr id="4" name="">
            <a:extLst xmlns:a="http://schemas.openxmlformats.org/drawingml/2006/main">
              <a:ext uri="{FF2B5EF4-FFF2-40B4-BE49-F238E27FC236}">
                <a16:creationId xmlns:a16="http://schemas.microsoft.com/office/drawing/2014/main" id="{E3B695E4-445C-4306-B77D-C9C7C4E2598B}"/>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Founded Priority One Solutions in April 2025</a:t>
            </a:r>
          </a:p>
        </p:txBody>
      </p:sp>
      <p:sp>
        <p:nvSpPr>
          <p:cNvPr id="5" name="">
            <a:extLst xmlns:a="http://schemas.openxmlformats.org/drawingml/2006/main">
              <a:ext uri="{FF2B5EF4-FFF2-40B4-BE49-F238E27FC236}">
                <a16:creationId xmlns:a16="http://schemas.microsoft.com/office/drawing/2014/main" id="{FFCF2350-84CA-476B-80AC-0917BCA17058}"/>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Your instructor and mentor throughout training</a:t>
            </a:r>
          </a:p>
        </p:txBody>
      </p:sp>
      <p:sp>
        <p:nvSpPr>
          <p:cNvPr id="6" name="">
            <a:extLst xmlns:a="http://schemas.openxmlformats.org/drawingml/2006/main">
              <a:ext uri="{FF2B5EF4-FFF2-40B4-BE49-F238E27FC236}">
                <a16:creationId xmlns:a16="http://schemas.microsoft.com/office/drawing/2014/main" id="{F26F2CB1-8FBD-44C4-B158-A777B1A1EB62}"/>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7" name="">
            <a:extLst xmlns:a="http://schemas.openxmlformats.org/drawingml/2006/main">
              <a:ext uri="{FF2B5EF4-FFF2-40B4-BE49-F238E27FC236}">
                <a16:creationId xmlns:a16="http://schemas.microsoft.com/office/drawing/2014/main" id="{F75C8B03-503B-406C-A12C-0642A84E93B9}"/>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02</a:t>
            </a:r>
          </a:p>
        </p:txBody>
      </p:sp>
    </p:spTree>
    <p:extLst>
      <p:ext uri="{BB962C8B-B14F-4D97-AF65-F5344CB8AC3E}">
        <p14:creationId xmlns:p14="http://schemas.microsoft.com/office/powerpoint/2010/main" val="970014394"/>
      </p:ext>
    </p:extLst>
  </p:cSld>
</p:sld>
</file>

<file path=ppt/slides/slide3.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FBD3BC6-917B-4D70-9047-7CAFAA623F72}"/>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Why We Do This Work</a:t>
            </a:r>
          </a:p>
        </p:txBody>
      </p:sp>
      <p:sp>
        <p:nvSpPr>
          <p:cNvPr id="2" name="">
            <a:extLst xmlns:a="http://schemas.openxmlformats.org/drawingml/2006/main">
              <a:ext uri="{FF2B5EF4-FFF2-40B4-BE49-F238E27FC236}">
                <a16:creationId xmlns:a16="http://schemas.microsoft.com/office/drawing/2014/main" id="{4DCBA5A6-854E-4943-9F47-BB88C1F269B4}"/>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Help clients understand their tax situation</a:t>
            </a:r>
          </a:p>
        </p:txBody>
      </p:sp>
      <p:sp>
        <p:nvSpPr>
          <p:cNvPr id="3" name="">
            <a:extLst xmlns:a="http://schemas.openxmlformats.org/drawingml/2006/main">
              <a:ext uri="{FF2B5EF4-FFF2-40B4-BE49-F238E27FC236}">
                <a16:creationId xmlns:a16="http://schemas.microsoft.com/office/drawing/2014/main" id="{6913E8C1-C9BC-4D3D-B1D1-FC15936D48A9}"/>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Prepare accurate returns and identify benefits they qualify for</a:t>
            </a:r>
          </a:p>
        </p:txBody>
      </p:sp>
      <p:sp>
        <p:nvSpPr>
          <p:cNvPr id="4" name="">
            <a:extLst xmlns:a="http://schemas.openxmlformats.org/drawingml/2006/main">
              <a:ext uri="{FF2B5EF4-FFF2-40B4-BE49-F238E27FC236}">
                <a16:creationId xmlns:a16="http://schemas.microsoft.com/office/drawing/2014/main" id="{8A4E9D0E-7F3A-4B94-B8E1-7635DDEF1298}"/>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Protect the personal information clients trust us with</a:t>
            </a:r>
          </a:p>
        </p:txBody>
      </p:sp>
      <p:sp>
        <p:nvSpPr>
          <p:cNvPr id="5" name="">
            <a:extLst xmlns:a="http://schemas.openxmlformats.org/drawingml/2006/main">
              <a:ext uri="{FF2B5EF4-FFF2-40B4-BE49-F238E27FC236}">
                <a16:creationId xmlns:a16="http://schemas.microsoft.com/office/drawing/2014/main" id="{7FD0EB2A-F605-4150-AF4D-321ECACB5DEE}"/>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Build preparer skills and confidence through mentorship</a:t>
            </a:r>
          </a:p>
        </p:txBody>
      </p:sp>
      <p:sp>
        <p:nvSpPr>
          <p:cNvPr id="6" name="">
            <a:extLst xmlns:a="http://schemas.openxmlformats.org/drawingml/2006/main">
              <a:ext uri="{FF2B5EF4-FFF2-40B4-BE49-F238E27FC236}">
                <a16:creationId xmlns:a16="http://schemas.microsoft.com/office/drawing/2014/main" id="{5779BD27-4FDD-4448-AAA7-BEBF27EAF371}"/>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7" name="">
            <a:extLst xmlns:a="http://schemas.openxmlformats.org/drawingml/2006/main">
              <a:ext uri="{FF2B5EF4-FFF2-40B4-BE49-F238E27FC236}">
                <a16:creationId xmlns:a16="http://schemas.microsoft.com/office/drawing/2014/main" id="{E9579DB0-8328-4CF6-90A5-0C9AF7C9E838}"/>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03</a:t>
            </a:r>
          </a:p>
        </p:txBody>
      </p:sp>
    </p:spTree>
    <p:extLst>
      <p:ext uri="{BB962C8B-B14F-4D97-AF65-F5344CB8AC3E}">
        <p14:creationId xmlns:p14="http://schemas.microsoft.com/office/powerpoint/2010/main" val="581014262"/>
      </p:ext>
    </p:extLst>
  </p:cSld>
</p:sld>
</file>

<file path=ppt/slides/slide4.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305190E-E817-4021-82B7-93DC02451BFB}"/>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Our Growth Plans</a:t>
            </a:r>
          </a:p>
        </p:txBody>
      </p:sp>
      <p:sp>
        <p:nvSpPr>
          <p:cNvPr id="2" name="">
            <a:extLst xmlns:a="http://schemas.openxmlformats.org/drawingml/2006/main">
              <a:ext uri="{FF2B5EF4-FFF2-40B4-BE49-F238E27FC236}">
                <a16:creationId xmlns:a16="http://schemas.microsoft.com/office/drawing/2014/main" id="{50E399CA-CCDB-4334-87D3-CEB498C074BD}"/>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Expand remote services with a seasonal office in Midland</a:t>
            </a:r>
          </a:p>
        </p:txBody>
      </p:sp>
      <p:sp>
        <p:nvSpPr>
          <p:cNvPr id="3" name="">
            <a:extLst xmlns:a="http://schemas.openxmlformats.org/drawingml/2006/main">
              <a:ext uri="{FF2B5EF4-FFF2-40B4-BE49-F238E27FC236}">
                <a16:creationId xmlns:a16="http://schemas.microsoft.com/office/drawing/2014/main" id="{8551DC13-3D5B-4FA4-8F6B-D4F7B7A5A8AE}"/>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Serve clients in person and remotely</a:t>
            </a:r>
          </a:p>
        </p:txBody>
      </p:sp>
      <p:sp>
        <p:nvSpPr>
          <p:cNvPr id="4" name="">
            <a:extLst xmlns:a="http://schemas.openxmlformats.org/drawingml/2006/main">
              <a:ext uri="{FF2B5EF4-FFF2-40B4-BE49-F238E27FC236}">
                <a16:creationId xmlns:a16="http://schemas.microsoft.com/office/drawing/2014/main" id="{5599C5A1-9CE6-4D57-A8B9-98AE783C0E59}"/>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Reach new clients through advertising and referrals</a:t>
            </a:r>
          </a:p>
        </p:txBody>
      </p:sp>
      <p:sp>
        <p:nvSpPr>
          <p:cNvPr id="5" name="">
            <a:extLst xmlns:a="http://schemas.openxmlformats.org/drawingml/2006/main">
              <a:ext uri="{FF2B5EF4-FFF2-40B4-BE49-F238E27FC236}">
                <a16:creationId xmlns:a16="http://schemas.microsoft.com/office/drawing/2014/main" id="{9C7BEC99-B44E-492F-BFE9-A9CF84DA1B60}"/>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Grow our team through training and mentorship</a:t>
            </a:r>
          </a:p>
        </p:txBody>
      </p:sp>
      <p:sp>
        <p:nvSpPr>
          <p:cNvPr id="6" name="">
            <a:extLst xmlns:a="http://schemas.openxmlformats.org/drawingml/2006/main">
              <a:ext uri="{FF2B5EF4-FFF2-40B4-BE49-F238E27FC236}">
                <a16:creationId xmlns:a16="http://schemas.microsoft.com/office/drawing/2014/main" id="{FEB9BBBC-49B4-426E-9D54-0C81F4D553D3}"/>
              </a:ext>
            </a:extLst>
          </p:cNvPr>
          <p:cNvSpPr>
            <a:spLocks xmlns:a="http://schemas.openxmlformats.org/drawingml/2006/main" noGrp="1"/>
          </p:cNvSpPr>
          <p:nvPr/>
        </p:nvSpPr>
        <p:spPr>
          <a:xfrm xmlns:a="http://schemas.openxmlformats.org/drawingml/2006/main">
            <a:off x="714375" y="45910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Work toward 2,000 completed returns in the 2027 season</a:t>
            </a:r>
          </a:p>
        </p:txBody>
      </p:sp>
      <p:sp>
        <p:nvSpPr>
          <p:cNvPr id="7" name="">
            <a:extLst xmlns:a="http://schemas.openxmlformats.org/drawingml/2006/main">
              <a:ext uri="{FF2B5EF4-FFF2-40B4-BE49-F238E27FC236}">
                <a16:creationId xmlns:a16="http://schemas.microsoft.com/office/drawing/2014/main" id="{488C82E5-C745-4947-837F-6ABEF993C167}"/>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8" name="">
            <a:extLst xmlns:a="http://schemas.openxmlformats.org/drawingml/2006/main">
              <a:ext uri="{FF2B5EF4-FFF2-40B4-BE49-F238E27FC236}">
                <a16:creationId xmlns:a16="http://schemas.microsoft.com/office/drawing/2014/main" id="{30C30946-C52F-4F42-B890-7B638A8D6021}"/>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04</a:t>
            </a:r>
          </a:p>
        </p:txBody>
      </p:sp>
    </p:spTree>
    <p:extLst>
      <p:ext uri="{BB962C8B-B14F-4D97-AF65-F5344CB8AC3E}">
        <p14:creationId xmlns:p14="http://schemas.microsoft.com/office/powerpoint/2010/main" val="470847502"/>
      </p:ext>
    </p:extLst>
  </p:cSld>
</p:sld>
</file>

<file path=ppt/slides/slide5.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F03A8D0-E356-4D80-BBD3-F6FE3950BC09}"/>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Grow Our Team and Earn a Referral Bonus</a:t>
            </a:r>
          </a:p>
        </p:txBody>
      </p:sp>
      <p:sp>
        <p:nvSpPr>
          <p:cNvPr id="2" name="">
            <a:extLst xmlns:a="http://schemas.openxmlformats.org/drawingml/2006/main">
              <a:ext uri="{FF2B5EF4-FFF2-40B4-BE49-F238E27FC236}">
                <a16:creationId xmlns:a16="http://schemas.microsoft.com/office/drawing/2014/main" id="{D4450B8A-1ADD-4D5B-BFD9-C7613ADD065F}"/>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Invite friends, family, or others to join as tax preparers</a:t>
            </a:r>
          </a:p>
        </p:txBody>
      </p:sp>
      <p:sp>
        <p:nvSpPr>
          <p:cNvPr id="3" name="">
            <a:extLst xmlns:a="http://schemas.openxmlformats.org/drawingml/2006/main">
              <a:ext uri="{FF2B5EF4-FFF2-40B4-BE49-F238E27FC236}">
                <a16:creationId xmlns:a16="http://schemas.microsoft.com/office/drawing/2014/main" id="{E285B2BF-1AFE-4BB4-A77C-831C236E888A}"/>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Every preparer receives at least 60% of preparation fees</a:t>
            </a:r>
          </a:p>
        </p:txBody>
      </p:sp>
      <p:sp>
        <p:nvSpPr>
          <p:cNvPr id="4" name="">
            <a:extLst xmlns:a="http://schemas.openxmlformats.org/drawingml/2006/main">
              <a:ext uri="{FF2B5EF4-FFF2-40B4-BE49-F238E27FC236}">
                <a16:creationId xmlns:a16="http://schemas.microsoft.com/office/drawing/2014/main" id="{AA11F22F-7470-4420-8165-8907C9CF9EAC}"/>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Earn 10% of your recruited preparer’s commission</a:t>
            </a:r>
          </a:p>
        </p:txBody>
      </p:sp>
      <p:sp>
        <p:nvSpPr>
          <p:cNvPr id="5" name="">
            <a:extLst xmlns:a="http://schemas.openxmlformats.org/drawingml/2006/main">
              <a:ext uri="{FF2B5EF4-FFF2-40B4-BE49-F238E27FC236}">
                <a16:creationId xmlns:a16="http://schemas.microsoft.com/office/drawing/2014/main" id="{A1E1344B-9C5C-4CDB-9B80-AC52D02F1C0B}"/>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Priority One pays the bonus from its own share</a:t>
            </a:r>
          </a:p>
        </p:txBody>
      </p:sp>
      <p:sp>
        <p:nvSpPr>
          <p:cNvPr id="6" name="">
            <a:extLst xmlns:a="http://schemas.openxmlformats.org/drawingml/2006/main">
              <a:ext uri="{FF2B5EF4-FFF2-40B4-BE49-F238E27FC236}">
                <a16:creationId xmlns:a16="http://schemas.microsoft.com/office/drawing/2014/main" id="{EF622A80-0F95-4FF9-ABA5-0600C2D8834F}"/>
              </a:ext>
            </a:extLst>
          </p:cNvPr>
          <p:cNvSpPr>
            <a:spLocks xmlns:a="http://schemas.openxmlformats.org/drawingml/2006/main" noGrp="1"/>
          </p:cNvSpPr>
          <p:nvPr/>
        </p:nvSpPr>
        <p:spPr>
          <a:xfrm xmlns:a="http://schemas.openxmlformats.org/drawingml/2006/main">
            <a:off x="714375" y="45910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The bonus continues while both preparers remain on the team</a:t>
            </a:r>
          </a:p>
        </p:txBody>
      </p:sp>
      <p:sp>
        <p:nvSpPr>
          <p:cNvPr id="7" name="">
            <a:extLst xmlns:a="http://schemas.openxmlformats.org/drawingml/2006/main">
              <a:ext uri="{FF2B5EF4-FFF2-40B4-BE49-F238E27FC236}">
                <a16:creationId xmlns:a16="http://schemas.microsoft.com/office/drawing/2014/main" id="{156BC4B9-FA88-49D8-BEFB-0B42F84D8CCD}"/>
              </a:ext>
            </a:extLst>
          </p:cNvPr>
          <p:cNvSpPr>
            <a:spLocks xmlns:a="http://schemas.openxmlformats.org/drawingml/2006/main" noGrp="1"/>
          </p:cNvSpPr>
          <p:nvPr/>
        </p:nvSpPr>
        <p:spPr>
          <a:xfrm xmlns:a="http://schemas.openxmlformats.org/drawingml/2006/main">
            <a:off x="714375" y="5619750"/>
            <a:ext cx="10715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D5B565"/>
                </a:solidFill>
                <a:latin typeface="DejaVu Sans"/>
                <a:ea typeface="DejaVu Sans"/>
                <a:cs typeface="DejaVu Sans"/>
              </a:defRPr>
            </a:pPr>
            <a:r>
              <a:rPr sz="1800" b="0">
                <a:solidFill>
                  <a:srgbClr val="D5B565"/>
                </a:solidFill>
                <a:latin typeface="DejaVu Sans"/>
                <a:ea typeface="DejaVu Sans"/>
                <a:cs typeface="DejaVu Sans"/>
              </a:rPr>
              <a:t>Example: $500 fee → $300 preparer commission → $30 referral bonus</a:t>
            </a:r>
          </a:p>
        </p:txBody>
      </p:sp>
      <p:sp>
        <p:nvSpPr>
          <p:cNvPr id="8" name="">
            <a:extLst xmlns:a="http://schemas.openxmlformats.org/drawingml/2006/main">
              <a:ext uri="{FF2B5EF4-FFF2-40B4-BE49-F238E27FC236}">
                <a16:creationId xmlns:a16="http://schemas.microsoft.com/office/drawing/2014/main" id="{9F264A49-0E23-44C0-8C80-5DF9BA5EB5E7}"/>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9" name="">
            <a:extLst xmlns:a="http://schemas.openxmlformats.org/drawingml/2006/main">
              <a:ext uri="{FF2B5EF4-FFF2-40B4-BE49-F238E27FC236}">
                <a16:creationId xmlns:a16="http://schemas.microsoft.com/office/drawing/2014/main" id="{0C795538-9CA2-49D7-883C-3F2B8006045B}"/>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05</a:t>
            </a:r>
          </a:p>
        </p:txBody>
      </p:sp>
    </p:spTree>
    <p:extLst>
      <p:ext uri="{BB962C8B-B14F-4D97-AF65-F5344CB8AC3E}">
        <p14:creationId xmlns:p14="http://schemas.microsoft.com/office/powerpoint/2010/main" val="1321202655"/>
      </p:ext>
    </p:extLst>
  </p:cSld>
</p:sld>
</file>

<file path=ppt/slides/slide6.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7750C56-FE75-491D-ADD4-55C5BAA4D8C1}"/>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What You Will Learn</a:t>
            </a:r>
          </a:p>
        </p:txBody>
      </p:sp>
      <p:sp>
        <p:nvSpPr>
          <p:cNvPr id="2" name="">
            <a:extLst xmlns:a="http://schemas.openxmlformats.org/drawingml/2006/main">
              <a:ext uri="{FF2B5EF4-FFF2-40B4-BE49-F238E27FC236}">
                <a16:creationId xmlns:a16="http://schemas.microsoft.com/office/drawing/2014/main" id="{AD7DF98F-768D-43EB-9F2C-716EE6670FD1}"/>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Interview clients and gather the right documents</a:t>
            </a:r>
          </a:p>
        </p:txBody>
      </p:sp>
      <p:sp>
        <p:nvSpPr>
          <p:cNvPr id="3" name="">
            <a:extLst xmlns:a="http://schemas.openxmlformats.org/drawingml/2006/main">
              <a:ext uri="{FF2B5EF4-FFF2-40B4-BE49-F238E27FC236}">
                <a16:creationId xmlns:a16="http://schemas.microsoft.com/office/drawing/2014/main" id="{8084EAF5-08B6-4BB5-A177-674BFB2F592F}"/>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Recognize common tax forms</a:t>
            </a:r>
          </a:p>
        </p:txBody>
      </p:sp>
      <p:sp>
        <p:nvSpPr>
          <p:cNvPr id="4" name="">
            <a:extLst xmlns:a="http://schemas.openxmlformats.org/drawingml/2006/main">
              <a:ext uri="{FF2B5EF4-FFF2-40B4-BE49-F238E27FC236}">
                <a16:creationId xmlns:a16="http://schemas.microsoft.com/office/drawing/2014/main" id="{926F2C37-AE10-4394-B2FD-2FDA74DEED1A}"/>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Enter information accurately in TaxSlayer Pro</a:t>
            </a:r>
          </a:p>
        </p:txBody>
      </p:sp>
      <p:sp>
        <p:nvSpPr>
          <p:cNvPr id="5" name="">
            <a:extLst xmlns:a="http://schemas.openxmlformats.org/drawingml/2006/main">
              <a:ext uri="{FF2B5EF4-FFF2-40B4-BE49-F238E27FC236}">
                <a16:creationId xmlns:a16="http://schemas.microsoft.com/office/drawing/2014/main" id="{68A2CEC4-92C6-4DD4-870B-30FAC9F0154D}"/>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Practice due diligence and document client answers</a:t>
            </a:r>
          </a:p>
        </p:txBody>
      </p:sp>
      <p:sp>
        <p:nvSpPr>
          <p:cNvPr id="6" name="">
            <a:extLst xmlns:a="http://schemas.openxmlformats.org/drawingml/2006/main">
              <a:ext uri="{FF2B5EF4-FFF2-40B4-BE49-F238E27FC236}">
                <a16:creationId xmlns:a16="http://schemas.microsoft.com/office/drawing/2014/main" id="{D8B58538-7701-48B8-B94A-FF4F6AE3410C}"/>
              </a:ext>
            </a:extLst>
          </p:cNvPr>
          <p:cNvSpPr>
            <a:spLocks xmlns:a="http://schemas.openxmlformats.org/drawingml/2006/main" noGrp="1"/>
          </p:cNvSpPr>
          <p:nvPr/>
        </p:nvSpPr>
        <p:spPr>
          <a:xfrm xmlns:a="http://schemas.openxmlformats.org/drawingml/2006/main">
            <a:off x="714375" y="45910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Review your work and know when to ask for help</a:t>
            </a:r>
          </a:p>
        </p:txBody>
      </p:sp>
      <p:sp>
        <p:nvSpPr>
          <p:cNvPr id="7" name="">
            <a:extLst xmlns:a="http://schemas.openxmlformats.org/drawingml/2006/main">
              <a:ext uri="{FF2B5EF4-FFF2-40B4-BE49-F238E27FC236}">
                <a16:creationId xmlns:a16="http://schemas.microsoft.com/office/drawing/2014/main" id="{C5AEAC21-0414-45AF-8A33-86FD17282227}"/>
              </a:ext>
            </a:extLst>
          </p:cNvPr>
          <p:cNvSpPr>
            <a:spLocks xmlns:a="http://schemas.openxmlformats.org/drawingml/2006/main" noGrp="1"/>
          </p:cNvSpPr>
          <p:nvPr/>
        </p:nvSpPr>
        <p:spPr>
          <a:xfrm xmlns:a="http://schemas.openxmlformats.org/drawingml/2006/main">
            <a:off x="714375" y="5619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D5B565"/>
                </a:solidFill>
                <a:latin typeface="DejaVu Sans"/>
                <a:ea typeface="DejaVu Sans"/>
                <a:cs typeface="DejaVu Sans"/>
              </a:defRPr>
            </a:pPr>
            <a:r>
              <a:rPr sz="1725" b="0">
                <a:solidFill>
                  <a:srgbClr val="D5B565"/>
                </a:solidFill>
                <a:latin typeface="DejaVu Sans"/>
                <a:ea typeface="DejaVu Sans"/>
                <a:cs typeface="DejaVu Sans"/>
              </a:rPr>
              <a:t>Today: navigation and a fictional practice return</a:t>
            </a:r>
          </a:p>
        </p:txBody>
      </p:sp>
      <p:sp>
        <p:nvSpPr>
          <p:cNvPr id="8" name="">
            <a:extLst xmlns:a="http://schemas.openxmlformats.org/drawingml/2006/main">
              <a:ext uri="{FF2B5EF4-FFF2-40B4-BE49-F238E27FC236}">
                <a16:creationId xmlns:a16="http://schemas.microsoft.com/office/drawing/2014/main" id="{1ADAAF9A-CE8C-474F-91F8-63B92FB388FB}"/>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9" name="">
            <a:extLst xmlns:a="http://schemas.openxmlformats.org/drawingml/2006/main">
              <a:ext uri="{FF2B5EF4-FFF2-40B4-BE49-F238E27FC236}">
                <a16:creationId xmlns:a16="http://schemas.microsoft.com/office/drawing/2014/main" id="{8116756A-FDF7-44FC-91C7-33E49725A8E0}"/>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06</a:t>
            </a:r>
          </a:p>
        </p:txBody>
      </p:sp>
    </p:spTree>
    <p:extLst>
      <p:ext uri="{BB962C8B-B14F-4D97-AF65-F5344CB8AC3E}">
        <p14:creationId xmlns:p14="http://schemas.microsoft.com/office/powerpoint/2010/main" val="971932118"/>
      </p:ext>
    </p:extLst>
  </p:cSld>
</p:sld>
</file>

<file path=ppt/slides/slide7.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2441013-9532-43E4-93CB-5B4E6A598F06}"/>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Due Diligence Begins With the Client Interview</a:t>
            </a:r>
          </a:p>
        </p:txBody>
      </p:sp>
      <p:sp>
        <p:nvSpPr>
          <p:cNvPr id="2" name="">
            <a:extLst xmlns:a="http://schemas.openxmlformats.org/drawingml/2006/main">
              <a:ext uri="{FF2B5EF4-FFF2-40B4-BE49-F238E27FC236}">
                <a16:creationId xmlns:a16="http://schemas.microsoft.com/office/drawing/2014/main" id="{77D63D53-B660-4FE9-A1BE-79E4C9A04ACE}"/>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Ask follow-up questions about missing or inconsistent information</a:t>
            </a:r>
          </a:p>
        </p:txBody>
      </p:sp>
      <p:sp>
        <p:nvSpPr>
          <p:cNvPr id="3" name="">
            <a:extLst xmlns:a="http://schemas.openxmlformats.org/drawingml/2006/main">
              <a:ext uri="{FF2B5EF4-FFF2-40B4-BE49-F238E27FC236}">
                <a16:creationId xmlns:a16="http://schemas.microsoft.com/office/drawing/2014/main" id="{649C1C45-864E-4710-8B6D-69EF3D775A91}"/>
              </a:ext>
            </a:extLst>
          </p:cNvPr>
          <p:cNvSpPr>
            <a:spLocks xmlns:a="http://schemas.openxmlformats.org/drawingml/2006/main" noGrp="1"/>
          </p:cNvSpPr>
          <p:nvPr/>
        </p:nvSpPr>
        <p:spPr>
          <a:xfrm xmlns:a="http://schemas.openxmlformats.org/drawingml/2006/main">
            <a:off x="714375" y="27146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Document client answers and supporting information</a:t>
            </a:r>
          </a:p>
        </p:txBody>
      </p:sp>
      <p:sp>
        <p:nvSpPr>
          <p:cNvPr id="4" name="">
            <a:extLst xmlns:a="http://schemas.openxmlformats.org/drawingml/2006/main">
              <a:ext uri="{FF2B5EF4-FFF2-40B4-BE49-F238E27FC236}">
                <a16:creationId xmlns:a16="http://schemas.microsoft.com/office/drawing/2014/main" id="{F19C106F-AA70-4BA1-8602-7D7CE8246B4F}"/>
              </a:ext>
            </a:extLst>
          </p:cNvPr>
          <p:cNvSpPr>
            <a:spLocks xmlns:a="http://schemas.openxmlformats.org/drawingml/2006/main" noGrp="1"/>
          </p:cNvSpPr>
          <p:nvPr/>
        </p:nvSpPr>
        <p:spPr>
          <a:xfrm xmlns:a="http://schemas.openxmlformats.org/drawingml/2006/main">
            <a:off x="714375" y="36195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Bring unresolved questions to Amy before moving forward</a:t>
            </a:r>
          </a:p>
        </p:txBody>
      </p:sp>
      <p:sp>
        <p:nvSpPr>
          <p:cNvPr id="5" name="">
            <a:extLst xmlns:a="http://schemas.openxmlformats.org/drawingml/2006/main">
              <a:ext uri="{FF2B5EF4-FFF2-40B4-BE49-F238E27FC236}">
                <a16:creationId xmlns:a16="http://schemas.microsoft.com/office/drawing/2014/main" id="{38068B18-BE8D-45DF-8D54-8A8902B780EC}"/>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6" name="">
            <a:extLst xmlns:a="http://schemas.openxmlformats.org/drawingml/2006/main">
              <a:ext uri="{FF2B5EF4-FFF2-40B4-BE49-F238E27FC236}">
                <a16:creationId xmlns:a16="http://schemas.microsoft.com/office/drawing/2014/main" id="{5482228A-A2B5-4473-9FE1-704342D7AFAA}"/>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07</a:t>
            </a:r>
          </a:p>
        </p:txBody>
      </p:sp>
    </p:spTree>
    <p:extLst>
      <p:ext uri="{BB962C8B-B14F-4D97-AF65-F5344CB8AC3E}">
        <p14:creationId xmlns:p14="http://schemas.microsoft.com/office/powerpoint/2010/main" val="925751424"/>
      </p:ext>
    </p:extLst>
  </p:cSld>
</p:sld>
</file>

<file path=ppt/slides/slide8.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2D68720-E064-4A73-BABB-A7250BF982DF}"/>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Protecting Client Information</a:t>
            </a:r>
          </a:p>
        </p:txBody>
      </p:sp>
      <p:sp>
        <p:nvSpPr>
          <p:cNvPr id="2" name="">
            <a:extLst xmlns:a="http://schemas.openxmlformats.org/drawingml/2006/main">
              <a:ext uri="{FF2B5EF4-FFF2-40B4-BE49-F238E27FC236}">
                <a16:creationId xmlns:a16="http://schemas.microsoft.com/office/drawing/2014/main" id="{E14C25C0-42CC-4725-801A-09DE385DA76B}"/>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Use your own software account and keep login details private</a:t>
            </a:r>
          </a:p>
        </p:txBody>
      </p:sp>
      <p:sp>
        <p:nvSpPr>
          <p:cNvPr id="3" name="">
            <a:extLst xmlns:a="http://schemas.openxmlformats.org/drawingml/2006/main">
              <a:ext uri="{FF2B5EF4-FFF2-40B4-BE49-F238E27FC236}">
                <a16:creationId xmlns:a16="http://schemas.microsoft.com/office/drawing/2014/main" id="{F47848F7-2148-473D-A3F4-1CA6CE6DED4E}"/>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Collect documents through the approved secure upload process</a:t>
            </a:r>
          </a:p>
        </p:txBody>
      </p:sp>
      <p:sp>
        <p:nvSpPr>
          <p:cNvPr id="4" name="">
            <a:extLst xmlns:a="http://schemas.openxmlformats.org/drawingml/2006/main">
              <a:ext uri="{FF2B5EF4-FFF2-40B4-BE49-F238E27FC236}">
                <a16:creationId xmlns:a16="http://schemas.microsoft.com/office/drawing/2014/main" id="{00DB987C-D745-4957-B23E-FC9C79072D21}"/>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Keep client documents out of personal messages and social media</a:t>
            </a:r>
          </a:p>
        </p:txBody>
      </p:sp>
      <p:sp>
        <p:nvSpPr>
          <p:cNvPr id="5" name="">
            <a:extLst xmlns:a="http://schemas.openxmlformats.org/drawingml/2006/main">
              <a:ext uri="{FF2B5EF4-FFF2-40B4-BE49-F238E27FC236}">
                <a16:creationId xmlns:a16="http://schemas.microsoft.com/office/drawing/2014/main" id="{75D64621-4FBB-4784-A266-EE575130C494}"/>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Lock your screen when you step away</a:t>
            </a:r>
          </a:p>
        </p:txBody>
      </p:sp>
      <p:sp>
        <p:nvSpPr>
          <p:cNvPr id="6" name="">
            <a:extLst xmlns:a="http://schemas.openxmlformats.org/drawingml/2006/main">
              <a:ext uri="{FF2B5EF4-FFF2-40B4-BE49-F238E27FC236}">
                <a16:creationId xmlns:a16="http://schemas.microsoft.com/office/drawing/2014/main" id="{D45FF48B-09A7-4015-B197-185E4BF69846}"/>
              </a:ext>
            </a:extLst>
          </p:cNvPr>
          <p:cNvSpPr>
            <a:spLocks xmlns:a="http://schemas.openxmlformats.org/drawingml/2006/main" noGrp="1"/>
          </p:cNvSpPr>
          <p:nvPr/>
        </p:nvSpPr>
        <p:spPr>
          <a:xfrm xmlns:a="http://schemas.openxmlformats.org/drawingml/2006/main">
            <a:off x="714375" y="45910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Report suspicious messages or disclosures to Amy immediately</a:t>
            </a:r>
          </a:p>
        </p:txBody>
      </p:sp>
      <p:sp>
        <p:nvSpPr>
          <p:cNvPr id="7" name="">
            <a:extLst xmlns:a="http://schemas.openxmlformats.org/drawingml/2006/main">
              <a:ext uri="{FF2B5EF4-FFF2-40B4-BE49-F238E27FC236}">
                <a16:creationId xmlns:a16="http://schemas.microsoft.com/office/drawing/2014/main" id="{EEA5D502-5970-4A30-9AFC-102BEEEC6D56}"/>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8" name="">
            <a:extLst xmlns:a="http://schemas.openxmlformats.org/drawingml/2006/main">
              <a:ext uri="{FF2B5EF4-FFF2-40B4-BE49-F238E27FC236}">
                <a16:creationId xmlns:a16="http://schemas.microsoft.com/office/drawing/2014/main" id="{6BD2C092-9D83-4BB6-8B05-05070425B2D5}"/>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08</a:t>
            </a:r>
          </a:p>
        </p:txBody>
      </p:sp>
    </p:spTree>
    <p:extLst>
      <p:ext uri="{BB962C8B-B14F-4D97-AF65-F5344CB8AC3E}">
        <p14:creationId xmlns:p14="http://schemas.microsoft.com/office/powerpoint/2010/main" val="1852707264"/>
      </p:ext>
    </p:extLst>
  </p:cSld>
</p:sld>
</file>

<file path=ppt/slides/slide9.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DA0B912-ED7D-4D37-AE49-D5DCD83DC366}"/>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Secure Document Upload With TaxesToGo</a:t>
            </a:r>
          </a:p>
        </p:txBody>
      </p:sp>
      <p:sp>
        <p:nvSpPr>
          <p:cNvPr id="2" name="">
            <a:extLst xmlns:a="http://schemas.openxmlformats.org/drawingml/2006/main">
              <a:ext uri="{FF2B5EF4-FFF2-40B4-BE49-F238E27FC236}">
                <a16:creationId xmlns:a16="http://schemas.microsoft.com/office/drawing/2014/main" id="{EC884BEE-5944-424A-BDD4-DCBA8BE23BA8}"/>
              </a:ext>
            </a:extLst>
          </p:cNvPr>
          <p:cNvSpPr>
            <a:spLocks xmlns:a="http://schemas.openxmlformats.org/drawingml/2006/main" noGrp="1"/>
          </p:cNvSpPr>
          <p:nvPr/>
        </p:nvSpPr>
        <p:spPr>
          <a:xfrm xmlns:a="http://schemas.openxmlformats.org/drawingml/2006/main">
            <a:off x="714375" y="1809750"/>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Clients can provide information and upload tax documents</a:t>
            </a:r>
          </a:p>
        </p:txBody>
      </p:sp>
      <p:sp>
        <p:nvSpPr>
          <p:cNvPr id="3" name="">
            <a:extLst xmlns:a="http://schemas.openxmlformats.org/drawingml/2006/main">
              <a:ext uri="{FF2B5EF4-FFF2-40B4-BE49-F238E27FC236}">
                <a16:creationId xmlns:a16="http://schemas.microsoft.com/office/drawing/2014/main" id="{FE3DC1A6-1DBB-4A8D-8391-DD1B0CA66343}"/>
              </a:ext>
            </a:extLst>
          </p:cNvPr>
          <p:cNvSpPr>
            <a:spLocks xmlns:a="http://schemas.openxmlformats.org/drawingml/2006/main" noGrp="1"/>
          </p:cNvSpPr>
          <p:nvPr/>
        </p:nvSpPr>
        <p:spPr>
          <a:xfrm xmlns:a="http://schemas.openxmlformats.org/drawingml/2006/main">
            <a:off x="714375" y="2505075"/>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Send clients our company download link</a:t>
            </a:r>
          </a:p>
        </p:txBody>
      </p:sp>
      <p:sp>
        <p:nvSpPr>
          <p:cNvPr id="4" name="">
            <a:extLst xmlns:a="http://schemas.openxmlformats.org/drawingml/2006/main">
              <a:ext uri="{FF2B5EF4-FFF2-40B4-BE49-F238E27FC236}">
                <a16:creationId xmlns:a16="http://schemas.microsoft.com/office/drawing/2014/main" id="{C8F7F931-8CC5-4E43-B4B3-89D2CE064E96}"/>
              </a:ext>
            </a:extLst>
          </p:cNvPr>
          <p:cNvSpPr>
            <a:spLocks xmlns:a="http://schemas.openxmlformats.org/drawingml/2006/main" noGrp="1"/>
          </p:cNvSpPr>
          <p:nvPr/>
        </p:nvSpPr>
        <p:spPr>
          <a:xfrm xmlns:a="http://schemas.openxmlformats.org/drawingml/2006/main">
            <a:off x="714375" y="3200400"/>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Use the app for identification, W-2s and other documents</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7a5967b53b94ef7"/>
          <a:stretch xmlns:a="http://schemas.openxmlformats.org/drawingml/2006/main"/>
        </p:blipFill>
        <p:spPr>
          <a:xfrm xmlns:a="http://schemas.openxmlformats.org/drawingml/2006/main">
            <a:off x="8715375" y="1952625"/>
            <a:ext cx="2524125" cy="25241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2725DA5-B579-4024-A26D-60A569AAC3FB}"/>
              </a:ext>
            </a:extLst>
          </p:cNvPr>
          <p:cNvSpPr>
            <a:spLocks xmlns:a="http://schemas.openxmlformats.org/drawingml/2006/main" noGrp="1"/>
          </p:cNvSpPr>
          <p:nvPr/>
        </p:nvSpPr>
        <p:spPr>
          <a:xfrm xmlns:a="http://schemas.openxmlformats.org/drawingml/2006/main">
            <a:off x="8524875" y="4619625"/>
            <a:ext cx="300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D5B565"/>
                </a:solidFill>
                <a:latin typeface="DejaVu Sans"/>
                <a:ea typeface="DejaVu Sans"/>
                <a:cs typeface="DejaVu Sans"/>
              </a:defRPr>
            </a:pPr>
            <a:r>
              <a:rPr sz="1650" b="1">
                <a:solidFill>
                  <a:srgbClr val="D5B565"/>
                </a:solidFill>
                <a:latin typeface="DejaVu Sans"/>
                <a:ea typeface="DejaVu Sans"/>
                <a:cs typeface="DejaVu Sans"/>
              </a:rPr>
              <a:t>Client Document Upload</a:t>
            </a:r>
          </a:p>
        </p:txBody>
      </p:sp>
      <p:sp>
        <p:nvSpPr>
          <p:cNvPr id="7" name="">
            <a:extLst xmlns:a="http://schemas.openxmlformats.org/drawingml/2006/main">
              <a:ext uri="{FF2B5EF4-FFF2-40B4-BE49-F238E27FC236}">
                <a16:creationId xmlns:a16="http://schemas.microsoft.com/office/drawing/2014/main" id="{771A43C9-973D-4DDA-930A-79579C9FD66A}"/>
              </a:ext>
            </a:extLst>
          </p:cNvPr>
          <p:cNvSpPr>
            <a:spLocks xmlns:a="http://schemas.openxmlformats.org/drawingml/2006/main" noGrp="1"/>
          </p:cNvSpPr>
          <p:nvPr/>
        </p:nvSpPr>
        <p:spPr>
          <a:xfrm xmlns:a="http://schemas.openxmlformats.org/drawingml/2006/main">
            <a:off x="8382000" y="5095875"/>
            <a:ext cx="323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0">
                <a:solidFill>
                  <a:srgbClr val="F7F3EC"/>
                </a:solidFill>
                <a:latin typeface="DejaVu Sans"/>
                <a:ea typeface="DejaVu Sans"/>
                <a:cs typeface="DejaVu Sans"/>
              </a:defRPr>
            </a:pPr>
            <a:r>
              <a:rPr sz="1500" b="0">
                <a:solidFill>
                  <a:srgbClr val="F7F3EC"/>
                </a:solidFill>
                <a:latin typeface="DejaVu Sans"/>
                <a:ea typeface="DejaVu Sans"/>
                <a:cs typeface="DejaVu Sans"/>
              </a:rPr>
              <a:t>Scan to download TaxesToGo</a:t>
            </a:r>
          </a:p>
          <a:p xmlns:a="http://schemas.openxmlformats.org/drawingml/2006/main">
            <a:pPr>
              <a:buNone/>
              <a:defRPr sz="1500" b="0">
                <a:solidFill>
                  <a:srgbClr val="F7F3EC"/>
                </a:solidFill>
                <a:latin typeface="DejaVu Sans"/>
                <a:ea typeface="DejaVu Sans"/>
                <a:cs typeface="DejaVu Sans"/>
              </a:defRPr>
            </a:pPr>
            <a:r>
              <a:rPr sz="1500" b="0">
                <a:solidFill>
                  <a:srgbClr val="F7F3EC"/>
                </a:solidFill>
                <a:latin typeface="DejaVu Sans"/>
                <a:ea typeface="DejaVu Sans"/>
                <a:cs typeface="DejaVu Sans"/>
              </a:rPr>
              <a:t>and securely submit documents</a:t>
            </a:r>
          </a:p>
        </p:txBody>
      </p:sp>
      <p:sp>
        <p:nvSpPr>
          <p:cNvPr id="8" name="">
            <a:extLst xmlns:a="http://schemas.openxmlformats.org/drawingml/2006/main">
              <a:ext uri="{FF2B5EF4-FFF2-40B4-BE49-F238E27FC236}">
                <a16:creationId xmlns:a16="http://schemas.microsoft.com/office/drawing/2014/main" id="{980B9D73-B37E-4E10-8357-7C09C5F114D5}"/>
              </a:ext>
            </a:extLst>
          </p:cNvPr>
          <p:cNvSpPr>
            <a:spLocks xmlns:a="http://schemas.openxmlformats.org/drawingml/2006/main" noGrp="1"/>
          </p:cNvSpPr>
          <p:nvPr/>
        </p:nvSpPr>
        <p:spPr>
          <a:xfrm xmlns:a="http://schemas.openxmlformats.org/drawingml/2006/main">
            <a:off x="714375" y="5619750"/>
            <a:ext cx="704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1">
                <a:solidFill>
                  <a:srgbClr val="D5B565"/>
                </a:solidFill>
                <a:latin typeface="DejaVu Sans"/>
                <a:ea typeface="DejaVu Sans"/>
                <a:cs typeface="DejaVu Sans"/>
              </a:defRPr>
            </a:pPr>
            <a:r>
              <a:rPr sz="1800" b="1">
                <a:solidFill>
                  <a:srgbClr val="D5B565"/>
                </a:solidFill>
                <a:latin typeface="DejaVu Sans"/>
                <a:ea typeface="DejaVu Sans"/>
                <a:cs typeface="DejaVu Sans"/>
                <a:hlinkClick xmlns:r="http://schemas.openxmlformats.org/officeDocument/2006/relationships" r:id="Re499074bf6ef4b9c"/>
              </a:rPr>
              <a:t>Download TaxesToGo</a:t>
            </a:r>
          </a:p>
        </p:txBody>
      </p:sp>
      <p:sp>
        <p:nvSpPr>
          <p:cNvPr id="9" name="">
            <a:extLst xmlns:a="http://schemas.openxmlformats.org/drawingml/2006/main">
              <a:ext uri="{FF2B5EF4-FFF2-40B4-BE49-F238E27FC236}">
                <a16:creationId xmlns:a16="http://schemas.microsoft.com/office/drawing/2014/main" id="{514089AB-EA70-4F0F-9D5C-3C3C858B467E}"/>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10" name="">
            <a:extLst xmlns:a="http://schemas.openxmlformats.org/drawingml/2006/main">
              <a:ext uri="{FF2B5EF4-FFF2-40B4-BE49-F238E27FC236}">
                <a16:creationId xmlns:a16="http://schemas.microsoft.com/office/drawing/2014/main" id="{2FB7FB4D-2B58-4EB6-A337-FAAA0CAC4A33}"/>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09</a:t>
            </a:r>
          </a:p>
        </p:txBody>
      </p:sp>
    </p:spTree>
    <p:extLst>
      <p:ext uri="{BB962C8B-B14F-4D97-AF65-F5344CB8AC3E}">
        <p14:creationId xmlns:p14="http://schemas.microsoft.com/office/powerpoint/2010/main" val="873826266"/>
      </p:ext>
    </p:extLst>
  </p:cSld>
</p:sld>
</file>

<file path=ppt/slides/slide10.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70C2C62-930E-4417-A41C-F32407E65F55}"/>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Getting Ready for TaxSlayer Pro</a:t>
            </a:r>
          </a:p>
        </p:txBody>
      </p:sp>
      <p:sp>
        <p:nvSpPr>
          <p:cNvPr id="2" name="">
            <a:extLst xmlns:a="http://schemas.openxmlformats.org/drawingml/2006/main">
              <a:ext uri="{FF2B5EF4-FFF2-40B4-BE49-F238E27FC236}">
                <a16:creationId xmlns:a16="http://schemas.microsoft.com/office/drawing/2014/main" id="{62B48D53-9FF2-4DF2-BD52-6DA2D2E579C5}"/>
              </a:ext>
            </a:extLst>
          </p:cNvPr>
          <p:cNvSpPr>
            <a:spLocks xmlns:a="http://schemas.openxmlformats.org/drawingml/2006/main" noGrp="1"/>
          </p:cNvSpPr>
          <p:nvPr/>
        </p:nvSpPr>
        <p:spPr>
          <a:xfrm xmlns:a="http://schemas.openxmlformats.org/drawingml/2006/main">
            <a:off x="714375" y="1809750"/>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Check business email for software access instructions</a:t>
            </a:r>
          </a:p>
        </p:txBody>
      </p:sp>
      <p:sp>
        <p:nvSpPr>
          <p:cNvPr id="3" name="">
            <a:extLst xmlns:a="http://schemas.openxmlformats.org/drawingml/2006/main">
              <a:ext uri="{FF2B5EF4-FFF2-40B4-BE49-F238E27FC236}">
                <a16:creationId xmlns:a16="http://schemas.microsoft.com/office/drawing/2014/main" id="{970036E4-93D9-433A-A4F7-84674EF6E91B}"/>
              </a:ext>
            </a:extLst>
          </p:cNvPr>
          <p:cNvSpPr>
            <a:spLocks xmlns:a="http://schemas.openxmlformats.org/drawingml/2006/main" noGrp="1"/>
          </p:cNvSpPr>
          <p:nvPr/>
        </p:nvSpPr>
        <p:spPr>
          <a:xfrm xmlns:a="http://schemas.openxmlformats.org/drawingml/2006/main">
            <a:off x="714375" y="2505075"/>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Sign in using your individual account</a:t>
            </a:r>
          </a:p>
        </p:txBody>
      </p:sp>
      <p:sp>
        <p:nvSpPr>
          <p:cNvPr id="4" name="">
            <a:extLst xmlns:a="http://schemas.openxmlformats.org/drawingml/2006/main">
              <a:ext uri="{FF2B5EF4-FFF2-40B4-BE49-F238E27FC236}">
                <a16:creationId xmlns:a16="http://schemas.microsoft.com/office/drawing/2014/main" id="{E07E6DF9-81B3-44C4-A911-286D7CF1CA8D}"/>
              </a:ext>
            </a:extLst>
          </p:cNvPr>
          <p:cNvSpPr>
            <a:spLocks xmlns:a="http://schemas.openxmlformats.org/drawingml/2006/main" noGrp="1"/>
          </p:cNvSpPr>
          <p:nvPr/>
        </p:nvSpPr>
        <p:spPr>
          <a:xfrm xmlns:a="http://schemas.openxmlformats.org/drawingml/2006/main">
            <a:off x="714375" y="3200400"/>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Confirm access before practice begins</a:t>
            </a:r>
          </a:p>
        </p:txBody>
      </p:sp>
      <p:sp>
        <p:nvSpPr>
          <p:cNvPr id="5" name="">
            <a:extLst xmlns:a="http://schemas.openxmlformats.org/drawingml/2006/main">
              <a:ext uri="{FF2B5EF4-FFF2-40B4-BE49-F238E27FC236}">
                <a16:creationId xmlns:a16="http://schemas.microsoft.com/office/drawing/2014/main" id="{14934D5E-946B-43E6-92AD-639E9E5067D1}"/>
              </a:ext>
            </a:extLst>
          </p:cNvPr>
          <p:cNvSpPr>
            <a:spLocks xmlns:a="http://schemas.openxmlformats.org/drawingml/2006/main" noGrp="1"/>
          </p:cNvSpPr>
          <p:nvPr/>
        </p:nvSpPr>
        <p:spPr>
          <a:xfrm xmlns:a="http://schemas.openxmlformats.org/drawingml/2006/main">
            <a:off x="714375" y="3895725"/>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Contact Amy if you have trouble signing in</a:t>
            </a:r>
          </a:p>
        </p:txBody>
      </p:sp>
      <p:sp>
        <p:nvSpPr>
          <p:cNvPr id="6" name="">
            <a:extLst xmlns:a="http://schemas.openxmlformats.org/drawingml/2006/main">
              <a:ext uri="{FF2B5EF4-FFF2-40B4-BE49-F238E27FC236}">
                <a16:creationId xmlns:a16="http://schemas.microsoft.com/office/drawing/2014/main" id="{09371B49-7BB3-4DBF-963C-C47A254048C8}"/>
              </a:ext>
            </a:extLst>
          </p:cNvPr>
          <p:cNvSpPr>
            <a:spLocks xmlns:a="http://schemas.openxmlformats.org/drawingml/2006/main" noGrp="1"/>
          </p:cNvSpPr>
          <p:nvPr/>
        </p:nvSpPr>
        <p:spPr>
          <a:xfrm xmlns:a="http://schemas.openxmlformats.org/drawingml/2006/main">
            <a:off x="714375" y="4591050"/>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7F3EC"/>
                </a:solidFill>
                <a:latin typeface="DejaVu Sans"/>
                <a:ea typeface="DejaVu Sans"/>
                <a:cs typeface="DejaVu Sans"/>
              </a:defRPr>
            </a:pPr>
            <a:r>
              <a:rPr sz="2025" b="0">
                <a:solidFill>
                  <a:srgbClr val="F7F3EC"/>
                </a:solidFill>
                <a:latin typeface="DejaVu Sans"/>
                <a:ea typeface="DejaVu Sans"/>
                <a:cs typeface="DejaVu Sans"/>
              </a:rPr>
              <a:t>Use assigned fictional information during training</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07a165145d447c0"/>
          <a:stretch xmlns:a="http://schemas.openxmlformats.org/drawingml/2006/main"/>
        </p:blipFill>
        <p:spPr>
          <a:xfrm xmlns:a="http://schemas.openxmlformats.org/drawingml/2006/main">
            <a:off x="8715375" y="1952625"/>
            <a:ext cx="2524125" cy="25241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2F9F06D-40F2-4367-A4F1-040D49861F30}"/>
              </a:ext>
            </a:extLst>
          </p:cNvPr>
          <p:cNvSpPr>
            <a:spLocks xmlns:a="http://schemas.openxmlformats.org/drawingml/2006/main" noGrp="1"/>
          </p:cNvSpPr>
          <p:nvPr/>
        </p:nvSpPr>
        <p:spPr>
          <a:xfrm xmlns:a="http://schemas.openxmlformats.org/drawingml/2006/main">
            <a:off x="8524875" y="4619625"/>
            <a:ext cx="300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D5B565"/>
                </a:solidFill>
                <a:latin typeface="DejaVu Sans"/>
                <a:ea typeface="DejaVu Sans"/>
                <a:cs typeface="DejaVu Sans"/>
              </a:defRPr>
            </a:pPr>
            <a:r>
              <a:rPr sz="1650" b="1">
                <a:solidFill>
                  <a:srgbClr val="D5B565"/>
                </a:solidFill>
                <a:latin typeface="DejaVu Sans"/>
                <a:ea typeface="DejaVu Sans"/>
                <a:cs typeface="DejaVu Sans"/>
              </a:rPr>
              <a:t>Staff Login</a:t>
            </a:r>
          </a:p>
        </p:txBody>
      </p:sp>
      <p:sp>
        <p:nvSpPr>
          <p:cNvPr id="9" name="">
            <a:extLst xmlns:a="http://schemas.openxmlformats.org/drawingml/2006/main">
              <a:ext uri="{FF2B5EF4-FFF2-40B4-BE49-F238E27FC236}">
                <a16:creationId xmlns:a16="http://schemas.microsoft.com/office/drawing/2014/main" id="{15C70AC0-D243-4C71-8129-58E50812B9BE}"/>
              </a:ext>
            </a:extLst>
          </p:cNvPr>
          <p:cNvSpPr>
            <a:spLocks xmlns:a="http://schemas.openxmlformats.org/drawingml/2006/main" noGrp="1"/>
          </p:cNvSpPr>
          <p:nvPr/>
        </p:nvSpPr>
        <p:spPr>
          <a:xfrm xmlns:a="http://schemas.openxmlformats.org/drawingml/2006/main">
            <a:off x="8382000" y="5095875"/>
            <a:ext cx="323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0">
                <a:solidFill>
                  <a:srgbClr val="F7F3EC"/>
                </a:solidFill>
                <a:latin typeface="DejaVu Sans"/>
                <a:ea typeface="DejaVu Sans"/>
                <a:cs typeface="DejaVu Sans"/>
              </a:defRPr>
            </a:pPr>
            <a:r>
              <a:rPr sz="1500" b="0">
                <a:solidFill>
                  <a:srgbClr val="F7F3EC"/>
                </a:solidFill>
                <a:latin typeface="DejaVu Sans"/>
                <a:ea typeface="DejaVu Sans"/>
                <a:cs typeface="DejaVu Sans"/>
              </a:rPr>
              <a:t>Scan to access TaxSlayer Pro</a:t>
            </a:r>
          </a:p>
          <a:p xmlns:a="http://schemas.openxmlformats.org/drawingml/2006/main">
            <a:pPr>
              <a:buNone/>
              <a:defRPr sz="1500" b="0">
                <a:solidFill>
                  <a:srgbClr val="F7F3EC"/>
                </a:solidFill>
                <a:latin typeface="DejaVu Sans"/>
                <a:ea typeface="DejaVu Sans"/>
                <a:cs typeface="DejaVu Sans"/>
              </a:defRPr>
            </a:pPr>
            <a:r>
              <a:rPr sz="1500" b="0">
                <a:solidFill>
                  <a:srgbClr val="F7F3EC"/>
                </a:solidFill>
                <a:latin typeface="DejaVu Sans"/>
                <a:ea typeface="DejaVu Sans"/>
                <a:cs typeface="DejaVu Sans"/>
              </a:rPr>
              <a:t>Use your individual credentials</a:t>
            </a:r>
          </a:p>
        </p:txBody>
      </p:sp>
      <p:sp>
        <p:nvSpPr>
          <p:cNvPr id="10" name="">
            <a:extLst xmlns:a="http://schemas.openxmlformats.org/drawingml/2006/main">
              <a:ext uri="{FF2B5EF4-FFF2-40B4-BE49-F238E27FC236}">
                <a16:creationId xmlns:a16="http://schemas.microsoft.com/office/drawing/2014/main" id="{27988DBE-01A6-4A55-9797-C342CE7D1436}"/>
              </a:ext>
            </a:extLst>
          </p:cNvPr>
          <p:cNvSpPr>
            <a:spLocks xmlns:a="http://schemas.openxmlformats.org/drawingml/2006/main" noGrp="1"/>
          </p:cNvSpPr>
          <p:nvPr/>
        </p:nvSpPr>
        <p:spPr>
          <a:xfrm xmlns:a="http://schemas.openxmlformats.org/drawingml/2006/main">
            <a:off x="714375" y="5619750"/>
            <a:ext cx="704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1">
                <a:solidFill>
                  <a:srgbClr val="D5B565"/>
                </a:solidFill>
                <a:latin typeface="DejaVu Sans"/>
                <a:ea typeface="DejaVu Sans"/>
                <a:cs typeface="DejaVu Sans"/>
              </a:defRPr>
            </a:pPr>
            <a:r>
              <a:rPr sz="1800" b="1">
                <a:solidFill>
                  <a:srgbClr val="D5B565"/>
                </a:solidFill>
                <a:latin typeface="DejaVu Sans"/>
                <a:ea typeface="DejaVu Sans"/>
                <a:cs typeface="DejaVu Sans"/>
                <a:hlinkClick xmlns:r="http://schemas.openxmlformats.org/officeDocument/2006/relationships" r:id="Ra8683d3fa97a476f"/>
              </a:rPr>
              <a:t>Priority One TaxSlayer Pro Login</a:t>
            </a:r>
          </a:p>
        </p:txBody>
      </p:sp>
      <p:sp>
        <p:nvSpPr>
          <p:cNvPr id="11" name="">
            <a:extLst xmlns:a="http://schemas.openxmlformats.org/drawingml/2006/main">
              <a:ext uri="{FF2B5EF4-FFF2-40B4-BE49-F238E27FC236}">
                <a16:creationId xmlns:a16="http://schemas.microsoft.com/office/drawing/2014/main" id="{1653AD58-83A7-4CEF-91E5-72F0196C56DF}"/>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12" name="">
            <a:extLst xmlns:a="http://schemas.openxmlformats.org/drawingml/2006/main">
              <a:ext uri="{FF2B5EF4-FFF2-40B4-BE49-F238E27FC236}">
                <a16:creationId xmlns:a16="http://schemas.microsoft.com/office/drawing/2014/main" id="{6E40B699-62FB-4991-9DA1-B5B97032999C}"/>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10</a:t>
            </a:r>
          </a:p>
        </p:txBody>
      </p:sp>
    </p:spTree>
    <p:extLst>
      <p:ext uri="{BB962C8B-B14F-4D97-AF65-F5344CB8AC3E}">
        <p14:creationId xmlns:p14="http://schemas.microsoft.com/office/powerpoint/2010/main" val="981658817"/>
      </p:ext>
    </p:extLst>
  </p:cSld>
</p:sld>
</file>

<file path=ppt/slides/slide11.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14069C6-D85E-4039-9F4B-BCA95FC848D3}"/>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TaxSlayer Pro Navigation</a:t>
            </a:r>
          </a:p>
        </p:txBody>
      </p:sp>
      <p:sp>
        <p:nvSpPr>
          <p:cNvPr id="2" name="">
            <a:extLst xmlns:a="http://schemas.openxmlformats.org/drawingml/2006/main">
              <a:ext uri="{FF2B5EF4-FFF2-40B4-BE49-F238E27FC236}">
                <a16:creationId xmlns:a16="http://schemas.microsoft.com/office/drawing/2014/main" id="{B4C37443-C79C-4F37-BC65-52F6094BE446}"/>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Locate the return list</a:t>
            </a:r>
          </a:p>
        </p:txBody>
      </p:sp>
      <p:sp>
        <p:nvSpPr>
          <p:cNvPr id="3" name="">
            <a:extLst xmlns:a="http://schemas.openxmlformats.org/drawingml/2006/main">
              <a:ext uri="{FF2B5EF4-FFF2-40B4-BE49-F238E27FC236}">
                <a16:creationId xmlns:a16="http://schemas.microsoft.com/office/drawing/2014/main" id="{5D0A7ADD-39AC-43AF-B0FE-23FE81D99B32}"/>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Open the assigned practice return</a:t>
            </a:r>
          </a:p>
        </p:txBody>
      </p:sp>
      <p:sp>
        <p:nvSpPr>
          <p:cNvPr id="4" name="">
            <a:extLst xmlns:a="http://schemas.openxmlformats.org/drawingml/2006/main">
              <a:ext uri="{FF2B5EF4-FFF2-40B4-BE49-F238E27FC236}">
                <a16:creationId xmlns:a16="http://schemas.microsoft.com/office/drawing/2014/main" id="{AE943941-A56B-4769-BF36-7ED486DD0EF9}"/>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Find personal information and income sections</a:t>
            </a:r>
          </a:p>
        </p:txBody>
      </p:sp>
      <p:sp>
        <p:nvSpPr>
          <p:cNvPr id="5" name="">
            <a:extLst xmlns:a="http://schemas.openxmlformats.org/drawingml/2006/main">
              <a:ext uri="{FF2B5EF4-FFF2-40B4-BE49-F238E27FC236}">
                <a16:creationId xmlns:a16="http://schemas.microsoft.com/office/drawing/2014/main" id="{4BA89114-7C3D-4AA8-9950-9483C82A4BBA}"/>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Save your work</a:t>
            </a:r>
          </a:p>
        </p:txBody>
      </p:sp>
      <p:sp>
        <p:nvSpPr>
          <p:cNvPr id="6" name="">
            <a:extLst xmlns:a="http://schemas.openxmlformats.org/drawingml/2006/main">
              <a:ext uri="{FF2B5EF4-FFF2-40B4-BE49-F238E27FC236}">
                <a16:creationId xmlns:a16="http://schemas.microsoft.com/office/drawing/2014/main" id="{B93A73F2-BA2C-412D-B708-FAC0408F1C7F}"/>
              </a:ext>
            </a:extLst>
          </p:cNvPr>
          <p:cNvSpPr>
            <a:spLocks xmlns:a="http://schemas.openxmlformats.org/drawingml/2006/main" noGrp="1"/>
          </p:cNvSpPr>
          <p:nvPr/>
        </p:nvSpPr>
        <p:spPr>
          <a:xfrm xmlns:a="http://schemas.openxmlformats.org/drawingml/2006/main">
            <a:off x="714375" y="45910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Locate review messages</a:t>
            </a:r>
          </a:p>
        </p:txBody>
      </p:sp>
      <p:sp>
        <p:nvSpPr>
          <p:cNvPr id="7" name="">
            <a:extLst xmlns:a="http://schemas.openxmlformats.org/drawingml/2006/main">
              <a:ext uri="{FF2B5EF4-FFF2-40B4-BE49-F238E27FC236}">
                <a16:creationId xmlns:a16="http://schemas.microsoft.com/office/drawing/2014/main" id="{CF9ECC77-0280-445C-B38C-AEB6995D99A0}"/>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8" name="">
            <a:extLst xmlns:a="http://schemas.openxmlformats.org/drawingml/2006/main">
              <a:ext uri="{FF2B5EF4-FFF2-40B4-BE49-F238E27FC236}">
                <a16:creationId xmlns:a16="http://schemas.microsoft.com/office/drawing/2014/main" id="{D5CFF577-B0A7-4D0E-9A0E-AC0803ECEE34}"/>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11</a:t>
            </a:r>
          </a:p>
        </p:txBody>
      </p:sp>
    </p:spTree>
    <p:extLst>
      <p:ext uri="{BB962C8B-B14F-4D97-AF65-F5344CB8AC3E}">
        <p14:creationId xmlns:p14="http://schemas.microsoft.com/office/powerpoint/2010/main" val="1097782175"/>
      </p:ext>
    </p:extLst>
  </p:cSld>
</p:sld>
</file>

<file path=ppt/slides/slide12.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5EC97DA-21ED-4273-BF1E-21CACF9975B8}"/>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Guided Practice</a:t>
            </a:r>
          </a:p>
        </p:txBody>
      </p:sp>
      <p:sp>
        <p:nvSpPr>
          <p:cNvPr id="2" name="">
            <a:extLst xmlns:a="http://schemas.openxmlformats.org/drawingml/2006/main">
              <a:ext uri="{FF2B5EF4-FFF2-40B4-BE49-F238E27FC236}">
                <a16:creationId xmlns:a16="http://schemas.microsoft.com/office/drawing/2014/main" id="{6A6F7C95-5E6A-4341-8A50-B21E0238A72F}"/>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Locate or open your own practice return</a:t>
            </a:r>
          </a:p>
        </p:txBody>
      </p:sp>
      <p:sp>
        <p:nvSpPr>
          <p:cNvPr id="3" name="">
            <a:extLst xmlns:a="http://schemas.openxmlformats.org/drawingml/2006/main">
              <a:ext uri="{FF2B5EF4-FFF2-40B4-BE49-F238E27FC236}">
                <a16:creationId xmlns:a16="http://schemas.microsoft.com/office/drawing/2014/main" id="{A0D5DA3F-67F7-467D-A022-9474EFFFAF4A}"/>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Enter the fictional taxpayer’s basic information</a:t>
            </a:r>
          </a:p>
        </p:txBody>
      </p:sp>
      <p:sp>
        <p:nvSpPr>
          <p:cNvPr id="4" name="">
            <a:extLst xmlns:a="http://schemas.openxmlformats.org/drawingml/2006/main">
              <a:ext uri="{FF2B5EF4-FFF2-40B4-BE49-F238E27FC236}">
                <a16:creationId xmlns:a16="http://schemas.microsoft.com/office/drawing/2014/main" id="{13F2B08D-54BA-462C-B7E5-78B57765F2B6}"/>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Find the W-2 entry section</a:t>
            </a:r>
          </a:p>
        </p:txBody>
      </p:sp>
      <p:sp>
        <p:nvSpPr>
          <p:cNvPr id="5" name="">
            <a:extLst xmlns:a="http://schemas.openxmlformats.org/drawingml/2006/main">
              <a:ext uri="{FF2B5EF4-FFF2-40B4-BE49-F238E27FC236}">
                <a16:creationId xmlns:a16="http://schemas.microsoft.com/office/drawing/2014/main" id="{E5E2F61D-A8D1-4216-996B-B8D8B252F664}"/>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Enter the sample W-2 details</a:t>
            </a:r>
          </a:p>
        </p:txBody>
      </p:sp>
      <p:sp>
        <p:nvSpPr>
          <p:cNvPr id="6" name="">
            <a:extLst xmlns:a="http://schemas.openxmlformats.org/drawingml/2006/main">
              <a:ext uri="{FF2B5EF4-FFF2-40B4-BE49-F238E27FC236}">
                <a16:creationId xmlns:a16="http://schemas.microsoft.com/office/drawing/2014/main" id="{9BB049CE-B8BC-4899-B1E7-0FD4ABA4379C}"/>
              </a:ext>
            </a:extLst>
          </p:cNvPr>
          <p:cNvSpPr>
            <a:spLocks xmlns:a="http://schemas.openxmlformats.org/drawingml/2006/main" noGrp="1"/>
          </p:cNvSpPr>
          <p:nvPr/>
        </p:nvSpPr>
        <p:spPr>
          <a:xfrm xmlns:a="http://schemas.openxmlformats.org/drawingml/2006/main">
            <a:off x="714375" y="45910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Save your work and identify questions for review</a:t>
            </a:r>
          </a:p>
        </p:txBody>
      </p:sp>
      <p:sp>
        <p:nvSpPr>
          <p:cNvPr id="7" name="">
            <a:extLst xmlns:a="http://schemas.openxmlformats.org/drawingml/2006/main">
              <a:ext uri="{FF2B5EF4-FFF2-40B4-BE49-F238E27FC236}">
                <a16:creationId xmlns:a16="http://schemas.microsoft.com/office/drawing/2014/main" id="{25F58BF8-1F77-45CC-809D-DC9835CB237E}"/>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8" name="">
            <a:extLst xmlns:a="http://schemas.openxmlformats.org/drawingml/2006/main">
              <a:ext uri="{FF2B5EF4-FFF2-40B4-BE49-F238E27FC236}">
                <a16:creationId xmlns:a16="http://schemas.microsoft.com/office/drawing/2014/main" id="{A4B3AF48-A8A8-4FF0-8768-19AD796A36D2}"/>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12</a:t>
            </a:r>
          </a:p>
        </p:txBody>
      </p:sp>
    </p:spTree>
    <p:extLst>
      <p:ext uri="{BB962C8B-B14F-4D97-AF65-F5344CB8AC3E}">
        <p14:creationId xmlns:p14="http://schemas.microsoft.com/office/powerpoint/2010/main" val="15367926"/>
      </p:ext>
    </p:extLst>
  </p:cSld>
</p:sld>
</file>

<file path=ppt/slides/slide13.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7BB41B6-B0BB-472B-B149-47E26591C6F2}"/>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Before Our Next Class</a:t>
            </a:r>
          </a:p>
        </p:txBody>
      </p:sp>
      <p:sp>
        <p:nvSpPr>
          <p:cNvPr id="2" name="">
            <a:extLst xmlns:a="http://schemas.openxmlformats.org/drawingml/2006/main">
              <a:ext uri="{FF2B5EF4-FFF2-40B4-BE49-F238E27FC236}">
                <a16:creationId xmlns:a16="http://schemas.microsoft.com/office/drawing/2014/main" id="{D6D6B9A4-1878-43CE-8E73-672D575A6C3D}"/>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Confirm your software login works</a:t>
            </a:r>
          </a:p>
        </p:txBody>
      </p:sp>
      <p:sp>
        <p:nvSpPr>
          <p:cNvPr id="3" name="">
            <a:extLst xmlns:a="http://schemas.openxmlformats.org/drawingml/2006/main">
              <a:ext uri="{FF2B5EF4-FFF2-40B4-BE49-F238E27FC236}">
                <a16:creationId xmlns:a16="http://schemas.microsoft.com/office/drawing/2014/main" id="{CEDAB09F-F4AA-4EB5-B807-CAF12E369F2F}"/>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Finish the assigned practice activity</a:t>
            </a:r>
          </a:p>
        </p:txBody>
      </p:sp>
      <p:sp>
        <p:nvSpPr>
          <p:cNvPr id="4" name="">
            <a:extLst xmlns:a="http://schemas.openxmlformats.org/drawingml/2006/main">
              <a:ext uri="{FF2B5EF4-FFF2-40B4-BE49-F238E27FC236}">
                <a16:creationId xmlns:a16="http://schemas.microsoft.com/office/drawing/2014/main" id="{82EA4E76-F01A-49D4-A982-3BEF09F6D829}"/>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Write down questions or problems you encountered</a:t>
            </a:r>
          </a:p>
        </p:txBody>
      </p:sp>
      <p:sp>
        <p:nvSpPr>
          <p:cNvPr id="5" name="">
            <a:extLst xmlns:a="http://schemas.openxmlformats.org/drawingml/2006/main">
              <a:ext uri="{FF2B5EF4-FFF2-40B4-BE49-F238E27FC236}">
                <a16:creationId xmlns:a16="http://schemas.microsoft.com/office/drawing/2014/main" id="{987D32E9-CA85-4700-AA7A-9B9BACD5A817}"/>
              </a:ext>
            </a:extLst>
          </p:cNvPr>
          <p:cNvSpPr>
            <a:spLocks xmlns:a="http://schemas.openxmlformats.org/drawingml/2006/main" noGrp="1"/>
          </p:cNvSpPr>
          <p:nvPr/>
        </p:nvSpPr>
        <p:spPr>
          <a:xfrm xmlns:a="http://schemas.openxmlformats.org/drawingml/2006/main">
            <a:off x="714375" y="389572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Schedule your one-on-one call with Amy if needed</a:t>
            </a:r>
          </a:p>
        </p:txBody>
      </p:sp>
      <p:sp>
        <p:nvSpPr>
          <p:cNvPr id="6" name="">
            <a:extLst xmlns:a="http://schemas.openxmlformats.org/drawingml/2006/main">
              <a:ext uri="{FF2B5EF4-FFF2-40B4-BE49-F238E27FC236}">
                <a16:creationId xmlns:a16="http://schemas.microsoft.com/office/drawing/2014/main" id="{AE40F52C-6347-48ED-B34A-9C4FD6901F39}"/>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7" name="">
            <a:extLst xmlns:a="http://schemas.openxmlformats.org/drawingml/2006/main">
              <a:ext uri="{FF2B5EF4-FFF2-40B4-BE49-F238E27FC236}">
                <a16:creationId xmlns:a16="http://schemas.microsoft.com/office/drawing/2014/main" id="{B31E66C2-54D3-4692-9F85-C3C10E6E4BB5}"/>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13</a:t>
            </a:r>
          </a:p>
        </p:txBody>
      </p:sp>
    </p:spTree>
    <p:extLst>
      <p:ext uri="{BB962C8B-B14F-4D97-AF65-F5344CB8AC3E}">
        <p14:creationId xmlns:p14="http://schemas.microsoft.com/office/powerpoint/2010/main" val="1286220569"/>
      </p:ext>
    </p:extLst>
  </p:cSld>
</p:sld>
</file>

<file path=ppt/slides/slide14.xml><?xml version="1.0" encoding="utf-8"?>
<p:sld xmlns:p="http://schemas.openxmlformats.org/presentationml/2006/main">
  <p:cSld>
    <p:bg>
      <p:bgPr>
        <a:gradFill xmlns:a="http://schemas.openxmlformats.org/drawingml/2006/main">
          <a:gsLst>
            <a:gs pos="0">
              <a:srgbClr val="302218"/>
            </a:gs>
            <a:gs pos="65000">
              <a:srgbClr val="183D2F"/>
            </a:gs>
            <a:gs pos="100000">
              <a:srgbClr val="514326"/>
            </a:gs>
          </a:gsLst>
          <a:lin ang="15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3AB7A35-78B5-4DB4-88A5-A451C9F40B9A}"/>
              </a:ext>
            </a:extLst>
          </p:cNvPr>
          <p:cNvSpPr>
            <a:spLocks xmlns:a="http://schemas.openxmlformats.org/drawingml/2006/main" noGrp="1"/>
          </p:cNvSpPr>
          <p:nvPr/>
        </p:nvSpPr>
        <p:spPr>
          <a:xfrm xmlns:a="http://schemas.openxmlformats.org/drawingml/2006/main">
            <a:off x="666750" y="523875"/>
            <a:ext cx="1085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0">
                <a:solidFill>
                  <a:srgbClr val="D5B565"/>
                </a:solidFill>
                <a:latin typeface="DejaVu Serif"/>
                <a:ea typeface="DejaVu Serif"/>
                <a:cs typeface="DejaVu Serif"/>
              </a:defRPr>
            </a:pPr>
            <a:r>
              <a:rPr sz="3225" b="0">
                <a:solidFill>
                  <a:srgbClr val="D5B565"/>
                </a:solidFill>
                <a:latin typeface="DejaVu Serif"/>
                <a:ea typeface="DejaVu Serif"/>
                <a:cs typeface="DejaVu Serif"/>
              </a:rPr>
              <a:t>Questions and Discussion</a:t>
            </a:r>
          </a:p>
        </p:txBody>
      </p:sp>
      <p:sp>
        <p:nvSpPr>
          <p:cNvPr id="2" name="">
            <a:extLst xmlns:a="http://schemas.openxmlformats.org/drawingml/2006/main">
              <a:ext uri="{FF2B5EF4-FFF2-40B4-BE49-F238E27FC236}">
                <a16:creationId xmlns:a16="http://schemas.microsoft.com/office/drawing/2014/main" id="{D5877F53-06FD-4F4F-A6B0-C54945BF4E82}"/>
              </a:ext>
            </a:extLst>
          </p:cNvPr>
          <p:cNvSpPr>
            <a:spLocks xmlns:a="http://schemas.openxmlformats.org/drawingml/2006/main" noGrp="1"/>
          </p:cNvSpPr>
          <p:nvPr/>
        </p:nvSpPr>
        <p:spPr>
          <a:xfrm xmlns:a="http://schemas.openxmlformats.org/drawingml/2006/main">
            <a:off x="714375" y="180975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What would you like to review?</a:t>
            </a:r>
          </a:p>
        </p:txBody>
      </p:sp>
      <p:sp>
        <p:nvSpPr>
          <p:cNvPr id="3" name="">
            <a:extLst xmlns:a="http://schemas.openxmlformats.org/drawingml/2006/main">
              <a:ext uri="{FF2B5EF4-FFF2-40B4-BE49-F238E27FC236}">
                <a16:creationId xmlns:a16="http://schemas.microsoft.com/office/drawing/2014/main" id="{B4783BBA-1F06-48BE-91E2-E282942C0965}"/>
              </a:ext>
            </a:extLst>
          </p:cNvPr>
          <p:cNvSpPr>
            <a:spLocks xmlns:a="http://schemas.openxmlformats.org/drawingml/2006/main" noGrp="1"/>
          </p:cNvSpPr>
          <p:nvPr/>
        </p:nvSpPr>
        <p:spPr>
          <a:xfrm xmlns:a="http://schemas.openxmlformats.org/drawingml/2006/main">
            <a:off x="714375" y="2505075"/>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Did you encounter any software access issues?</a:t>
            </a:r>
          </a:p>
        </p:txBody>
      </p:sp>
      <p:sp>
        <p:nvSpPr>
          <p:cNvPr id="4" name="">
            <a:extLst xmlns:a="http://schemas.openxmlformats.org/drawingml/2006/main">
              <a:ext uri="{FF2B5EF4-FFF2-40B4-BE49-F238E27FC236}">
                <a16:creationId xmlns:a16="http://schemas.microsoft.com/office/drawing/2014/main" id="{560BFA43-EDBC-4F6B-B1FC-58CFA2E4C516}"/>
              </a:ext>
            </a:extLst>
          </p:cNvPr>
          <p:cNvSpPr>
            <a:spLocks xmlns:a="http://schemas.openxmlformats.org/drawingml/2006/main" noGrp="1"/>
          </p:cNvSpPr>
          <p:nvPr/>
        </p:nvSpPr>
        <p:spPr>
          <a:xfrm xmlns:a="http://schemas.openxmlformats.org/drawingml/2006/main">
            <a:off x="714375" y="32004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F7F3EC"/>
                </a:solidFill>
                <a:latin typeface="DejaVu Sans"/>
                <a:ea typeface="DejaVu Sans"/>
                <a:cs typeface="DejaVu Sans"/>
              </a:defRPr>
            </a:pPr>
            <a:r>
              <a:rPr sz="2250" b="0">
                <a:solidFill>
                  <a:srgbClr val="F7F3EC"/>
                </a:solidFill>
                <a:latin typeface="DejaVu Sans"/>
                <a:ea typeface="DejaVu Sans"/>
                <a:cs typeface="DejaVu Sans"/>
              </a:rPr>
              <a:t>Which steps would you like to practice again?</a:t>
            </a:r>
          </a:p>
        </p:txBody>
      </p:sp>
      <p:sp>
        <p:nvSpPr>
          <p:cNvPr id="5" name="">
            <a:extLst xmlns:a="http://schemas.openxmlformats.org/drawingml/2006/main">
              <a:ext uri="{FF2B5EF4-FFF2-40B4-BE49-F238E27FC236}">
                <a16:creationId xmlns:a16="http://schemas.microsoft.com/office/drawing/2014/main" id="{DC712332-089F-4364-98E5-13D056812017}"/>
              </a:ext>
            </a:extLst>
          </p:cNvPr>
          <p:cNvSpPr>
            <a:spLocks xmlns:a="http://schemas.openxmlformats.org/drawingml/2006/main" noGrp="1"/>
          </p:cNvSpPr>
          <p:nvPr/>
        </p:nvSpPr>
        <p:spPr>
          <a:xfrm xmlns:a="http://schemas.openxmlformats.org/drawingml/2006/main">
            <a:off x="714375" y="5334000"/>
            <a:ext cx="9525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D5B565"/>
                </a:solidFill>
                <a:latin typeface="DejaVu Sans"/>
                <a:ea typeface="DejaVu Sans"/>
                <a:cs typeface="DejaVu Sans"/>
              </a:defRPr>
            </a:pPr>
            <a:r>
              <a:rPr sz="2175" b="0">
                <a:solidFill>
                  <a:srgbClr val="D5B565"/>
                </a:solidFill>
                <a:latin typeface="DejaVu Sans"/>
                <a:ea typeface="DejaVu Sans"/>
                <a:cs typeface="DejaVu Sans"/>
                <a:hlinkClick xmlns:r="http://schemas.openxmlformats.org/officeDocument/2006/relationships" r:id="Rf4bc32ff2f19464b"/>
              </a:rPr>
              <a:t>amy@priorityonetaxsolutions.com</a:t>
            </a:r>
          </a:p>
        </p:txBody>
      </p:sp>
      <p:sp>
        <p:nvSpPr>
          <p:cNvPr id="6" name="">
            <a:extLst xmlns:a="http://schemas.openxmlformats.org/drawingml/2006/main">
              <a:ext uri="{FF2B5EF4-FFF2-40B4-BE49-F238E27FC236}">
                <a16:creationId xmlns:a16="http://schemas.microsoft.com/office/drawing/2014/main" id="{D741DB42-BBAA-4206-B5E8-093386BBB476}"/>
              </a:ext>
            </a:extLst>
          </p:cNvPr>
          <p:cNvSpPr>
            <a:spLocks xmlns:a="http://schemas.openxmlformats.org/drawingml/2006/main" noGrp="1"/>
          </p:cNvSpPr>
          <p:nvPr/>
        </p:nvSpPr>
        <p:spPr>
          <a:xfrm xmlns:a="http://schemas.openxmlformats.org/drawingml/2006/main">
            <a:off x="714375" y="63627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5B565"/>
                </a:solidFill>
                <a:latin typeface="DejaVu Sans"/>
                <a:ea typeface="DejaVu Sans"/>
                <a:cs typeface="DejaVu Sans"/>
              </a:defRPr>
            </a:pPr>
            <a:r>
              <a:rPr sz="1275" b="0">
                <a:solidFill>
                  <a:srgbClr val="D5B565"/>
                </a:solidFill>
                <a:latin typeface="DejaVu Sans"/>
                <a:ea typeface="DejaVu Sans"/>
                <a:cs typeface="DejaVu Sans"/>
              </a:rPr>
              <a:t>Priority One Solutions LLC</a:t>
            </a:r>
          </a:p>
        </p:txBody>
      </p:sp>
      <p:sp>
        <p:nvSpPr>
          <p:cNvPr id="7" name="">
            <a:extLst xmlns:a="http://schemas.openxmlformats.org/drawingml/2006/main">
              <a:ext uri="{FF2B5EF4-FFF2-40B4-BE49-F238E27FC236}">
                <a16:creationId xmlns:a16="http://schemas.microsoft.com/office/drawing/2014/main" id="{FB418CD5-63C4-47EA-B25E-336737E8FB15}"/>
              </a:ext>
            </a:extLst>
          </p:cNvPr>
          <p:cNvSpPr>
            <a:spLocks xmlns:a="http://schemas.openxmlformats.org/drawingml/2006/main" noGrp="1"/>
          </p:cNvSpPr>
          <p:nvPr/>
        </p:nvSpPr>
        <p:spPr>
          <a:xfrm xmlns:a="http://schemas.openxmlformats.org/drawingml/2006/main">
            <a:off x="11049000" y="633412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D5B565"/>
                </a:solidFill>
                <a:latin typeface="DejaVu Sans"/>
                <a:ea typeface="DejaVu Sans"/>
                <a:cs typeface="DejaVu Sans"/>
              </a:defRPr>
            </a:pPr>
            <a:r>
              <a:rPr sz="1350" b="0">
                <a:solidFill>
                  <a:srgbClr val="D5B565"/>
                </a:solidFill>
                <a:latin typeface="DejaVu Sans"/>
                <a:ea typeface="DejaVu Sans"/>
                <a:cs typeface="DejaVu Sans"/>
              </a:rPr>
              <a:t>14</a:t>
            </a:r>
          </a:p>
        </p:txBody>
      </p:sp>
    </p:spTree>
    <p:extLst>
      <p:ext uri="{BB962C8B-B14F-4D97-AF65-F5344CB8AC3E}">
        <p14:creationId xmlns:p14="http://schemas.microsoft.com/office/powerpoint/2010/main" val="982045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2026-10-07T14:41:31.0250000Z</dcterms:created>
  <dcterms:modified xsi:type="dcterms:W3CDTF">2026-10-07T14:41:31.0250000Z</dcterms:modified>
</coreProperties>
</file>